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8" r:id="rId4"/>
    <p:sldId id="297" r:id="rId5"/>
    <p:sldId id="280" r:id="rId6"/>
    <p:sldId id="281" r:id="rId7"/>
    <p:sldId id="282" r:id="rId8"/>
    <p:sldId id="259" r:id="rId9"/>
    <p:sldId id="260" r:id="rId10"/>
    <p:sldId id="283" r:id="rId11"/>
    <p:sldId id="261" r:id="rId12"/>
    <p:sldId id="262" r:id="rId13"/>
    <p:sldId id="263" r:id="rId14"/>
    <p:sldId id="264" r:id="rId15"/>
    <p:sldId id="272" r:id="rId16"/>
    <p:sldId id="273" r:id="rId17"/>
    <p:sldId id="274" r:id="rId18"/>
    <p:sldId id="275" r:id="rId19"/>
    <p:sldId id="276" r:id="rId20"/>
    <p:sldId id="277" r:id="rId21"/>
    <p:sldId id="278" r:id="rId22"/>
    <p:sldId id="279" r:id="rId23"/>
    <p:sldId id="292" r:id="rId24"/>
    <p:sldId id="293" r:id="rId25"/>
    <p:sldId id="294" r:id="rId26"/>
    <p:sldId id="284" r:id="rId27"/>
    <p:sldId id="296" r:id="rId28"/>
    <p:sldId id="285" r:id="rId29"/>
    <p:sldId id="286" r:id="rId30"/>
    <p:sldId id="289"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2800040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3934427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1870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3072959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5722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1072940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967174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3959142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4270923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C84E8EC-394E-45FA-B2C5-A71F7C990D89}" type="datetimeFigureOut">
              <a:rPr lang="tr-TR" smtClean="0"/>
              <a:t>15.06.2017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189998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C84E8EC-394E-45FA-B2C5-A71F7C990D89}" type="datetimeFigureOut">
              <a:rPr lang="tr-TR" smtClean="0"/>
              <a:t>15.06.2017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374164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C84E8EC-394E-45FA-B2C5-A71F7C990D89}" type="datetimeFigureOut">
              <a:rPr lang="tr-TR" smtClean="0"/>
              <a:t>15.06.2017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2123356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C84E8EC-394E-45FA-B2C5-A71F7C990D89}" type="datetimeFigureOut">
              <a:rPr lang="tr-TR" smtClean="0"/>
              <a:t>15.06.2017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405611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4E8EC-394E-45FA-B2C5-A71F7C990D89}" type="datetimeFigureOut">
              <a:rPr lang="tr-TR" smtClean="0"/>
              <a:t>15.06.2017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829220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C84E8EC-394E-45FA-B2C5-A71F7C990D89}" type="datetimeFigureOut">
              <a:rPr lang="tr-TR" smtClean="0"/>
              <a:t>15.06.2017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A28C03B-E1F5-4183-B3A5-B7450363EED3}" type="slidenum">
              <a:rPr lang="tr-TR" smtClean="0"/>
              <a:t>‹#›</a:t>
            </a:fld>
            <a:endParaRPr lang="tr-TR"/>
          </a:p>
        </p:txBody>
      </p:sp>
    </p:spTree>
    <p:extLst>
      <p:ext uri="{BB962C8B-B14F-4D97-AF65-F5344CB8AC3E}">
        <p14:creationId xmlns:p14="http://schemas.microsoft.com/office/powerpoint/2010/main" val="358181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A28C03B-E1F5-4183-B3A5-B7450363EED3}" type="slidenum">
              <a:rPr lang="tr-TR" smtClean="0"/>
              <a:t>‹#›</a:t>
            </a:fld>
            <a:endParaRPr lang="tr-TR"/>
          </a:p>
        </p:txBody>
      </p:sp>
      <p:sp>
        <p:nvSpPr>
          <p:cNvPr id="5" name="Date Placeholder 4"/>
          <p:cNvSpPr>
            <a:spLocks noGrp="1"/>
          </p:cNvSpPr>
          <p:nvPr>
            <p:ph type="dt" sz="half" idx="10"/>
          </p:nvPr>
        </p:nvSpPr>
        <p:spPr/>
        <p:txBody>
          <a:bodyPr/>
          <a:lstStyle/>
          <a:p>
            <a:fld id="{BC84E8EC-394E-45FA-B2C5-A71F7C990D89}" type="datetimeFigureOut">
              <a:rPr lang="tr-TR" smtClean="0"/>
              <a:t>15.06.2017</a:t>
            </a:fld>
            <a:endParaRPr lang="tr-TR"/>
          </a:p>
        </p:txBody>
      </p:sp>
    </p:spTree>
    <p:extLst>
      <p:ext uri="{BB962C8B-B14F-4D97-AF65-F5344CB8AC3E}">
        <p14:creationId xmlns:p14="http://schemas.microsoft.com/office/powerpoint/2010/main" val="3091718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84E8EC-394E-45FA-B2C5-A71F7C990D89}" type="datetimeFigureOut">
              <a:rPr lang="tr-TR" smtClean="0"/>
              <a:t>15.06.2017</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28C03B-E1F5-4183-B3A5-B7450363EED3}" type="slidenum">
              <a:rPr lang="tr-TR" smtClean="0"/>
              <a:t>‹#›</a:t>
            </a:fld>
            <a:endParaRPr lang="tr-TR"/>
          </a:p>
        </p:txBody>
      </p:sp>
    </p:spTree>
    <p:extLst>
      <p:ext uri="{BB962C8B-B14F-4D97-AF65-F5344CB8AC3E}">
        <p14:creationId xmlns:p14="http://schemas.microsoft.com/office/powerpoint/2010/main" val="145803925"/>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zgulkeles@aksaray.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9656" y="319315"/>
            <a:ext cx="10595429" cy="3480935"/>
          </a:xfrm>
        </p:spPr>
        <p:txBody>
          <a:bodyPr>
            <a:noAutofit/>
          </a:bodyPr>
          <a:lstStyle/>
          <a:p>
            <a:pPr algn="ctr"/>
            <a:r>
              <a:rPr lang="tr-TR" sz="4000" b="1" i="1" dirty="0" smtClean="0">
                <a:solidFill>
                  <a:srgbClr val="222222"/>
                </a:solidFill>
                <a:effectLst/>
                <a:latin typeface="Verdana" panose="020B0604030504040204" pitchFamily="34" charset="0"/>
              </a:rPr>
              <a:t>I</a:t>
            </a:r>
            <a:r>
              <a:rPr lang="en-US" sz="4000" b="1" i="1" dirty="0" err="1" smtClean="0">
                <a:solidFill>
                  <a:srgbClr val="222222"/>
                </a:solidFill>
                <a:effectLst/>
                <a:latin typeface="Verdana" panose="020B0604030504040204" pitchFamily="34" charset="0"/>
              </a:rPr>
              <a:t>nvestigation</a:t>
            </a:r>
            <a:r>
              <a:rPr lang="en-US" sz="4000" b="1" i="1" dirty="0" smtClean="0">
                <a:solidFill>
                  <a:srgbClr val="222222"/>
                </a:solidFill>
                <a:effectLst/>
                <a:latin typeface="Verdana" panose="020B0604030504040204" pitchFamily="34" charset="0"/>
              </a:rPr>
              <a:t> of the Secondary School Students’ Level of Curiosity about Science Subjects depending on the Variables of Grade Level and Gender</a:t>
            </a:r>
            <a:r>
              <a:rPr lang="en-US" sz="4000" b="0" i="1" dirty="0" smtClean="0">
                <a:solidFill>
                  <a:srgbClr val="222222"/>
                </a:solidFill>
                <a:effectLst/>
                <a:latin typeface="Verdana" panose="020B0604030504040204" pitchFamily="34" charset="0"/>
              </a:rPr>
              <a:t> </a:t>
            </a:r>
            <a:endParaRPr lang="tr-TR" sz="4000" dirty="0"/>
          </a:p>
        </p:txBody>
      </p:sp>
      <p:sp>
        <p:nvSpPr>
          <p:cNvPr id="3" name="Alt Başlık 2"/>
          <p:cNvSpPr>
            <a:spLocks noGrp="1"/>
          </p:cNvSpPr>
          <p:nvPr>
            <p:ph type="subTitle" idx="1"/>
          </p:nvPr>
        </p:nvSpPr>
        <p:spPr>
          <a:xfrm>
            <a:off x="391886" y="4530952"/>
            <a:ext cx="10130970" cy="2087562"/>
          </a:xfrm>
        </p:spPr>
        <p:txBody>
          <a:bodyPr>
            <a:normAutofit/>
          </a:bodyPr>
          <a:lstStyle/>
          <a:p>
            <a:pPr algn="ctr"/>
            <a:r>
              <a:rPr lang="tr-TR" b="1" dirty="0" err="1" smtClean="0"/>
              <a:t>Assoc.Prof.Dr</a:t>
            </a:r>
            <a:r>
              <a:rPr lang="tr-TR" b="1" dirty="0" smtClean="0"/>
              <a:t>. Özgül KELEŞ</a:t>
            </a:r>
          </a:p>
          <a:p>
            <a:pPr algn="ctr"/>
            <a:r>
              <a:rPr lang="tr-TR" b="1" dirty="0" err="1" smtClean="0"/>
              <a:t>Prof.Dr</a:t>
            </a:r>
            <a:r>
              <a:rPr lang="tr-TR" b="1" dirty="0" smtClean="0"/>
              <a:t>. Naim UZUN</a:t>
            </a:r>
          </a:p>
          <a:p>
            <a:pPr algn="ctr"/>
            <a:r>
              <a:rPr lang="tr-TR" b="1" dirty="0" smtClean="0"/>
              <a:t>Aksaray </a:t>
            </a:r>
            <a:r>
              <a:rPr lang="tr-TR" b="1" dirty="0" err="1" smtClean="0"/>
              <a:t>University</a:t>
            </a:r>
            <a:endParaRPr lang="tr-TR" b="1" dirty="0" smtClean="0"/>
          </a:p>
          <a:p>
            <a:pPr algn="ctr"/>
            <a:r>
              <a:rPr lang="tr-TR" b="1" dirty="0" err="1" smtClean="0"/>
              <a:t>Email</a:t>
            </a:r>
            <a:r>
              <a:rPr lang="tr-TR" b="1" dirty="0" smtClean="0"/>
              <a:t>: </a:t>
            </a:r>
            <a:r>
              <a:rPr lang="tr-TR" b="1" dirty="0" smtClean="0">
                <a:hlinkClick r:id="rId2"/>
              </a:rPr>
              <a:t>ozgulkeles@aksaray.edu.tr</a:t>
            </a:r>
            <a:r>
              <a:rPr lang="tr-TR" b="1" dirty="0" smtClean="0"/>
              <a:t>; naimuzun@yahoo.com</a:t>
            </a:r>
          </a:p>
          <a:p>
            <a:pPr algn="ctr"/>
            <a:endParaRPr lang="tr-TR" b="1" dirty="0"/>
          </a:p>
        </p:txBody>
      </p:sp>
    </p:spTree>
    <p:extLst>
      <p:ext uri="{BB962C8B-B14F-4D97-AF65-F5344CB8AC3E}">
        <p14:creationId xmlns:p14="http://schemas.microsoft.com/office/powerpoint/2010/main" val="12612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83771"/>
          </a:xfrm>
        </p:spPr>
        <p:txBody>
          <a:bodyPr/>
          <a:lstStyle/>
          <a:p>
            <a:pPr algn="ctr"/>
            <a:r>
              <a:rPr lang="tr-TR" b="1" dirty="0" smtClean="0"/>
              <a:t>RESEARCH QUESTIONS</a:t>
            </a:r>
            <a:endParaRPr lang="tr-TR" b="1" dirty="0"/>
          </a:p>
        </p:txBody>
      </p:sp>
      <p:sp>
        <p:nvSpPr>
          <p:cNvPr id="3" name="İçerik Yer Tutucusu 2"/>
          <p:cNvSpPr>
            <a:spLocks noGrp="1"/>
          </p:cNvSpPr>
          <p:nvPr>
            <p:ph idx="1"/>
          </p:nvPr>
        </p:nvSpPr>
        <p:spPr>
          <a:xfrm>
            <a:off x="406400" y="1246189"/>
            <a:ext cx="9231086" cy="5488440"/>
          </a:xfrm>
        </p:spPr>
        <p:txBody>
          <a:bodyPr>
            <a:noAutofit/>
          </a:bodyPr>
          <a:lstStyle/>
          <a:p>
            <a:pPr marL="0" indent="0" algn="just">
              <a:lnSpc>
                <a:spcPct val="150000"/>
              </a:lnSpc>
              <a:buNone/>
            </a:pPr>
            <a:r>
              <a:rPr lang="en-US" sz="2800" dirty="0" smtClean="0"/>
              <a:t>For this purpose, the following sub-problems have been searched;</a:t>
            </a:r>
            <a:endParaRPr lang="tr-TR" sz="2800" dirty="0" smtClean="0"/>
          </a:p>
          <a:p>
            <a:pPr marL="514350" indent="-514350" algn="just">
              <a:lnSpc>
                <a:spcPct val="150000"/>
              </a:lnSpc>
              <a:buFont typeface="+mj-lt"/>
              <a:buAutoNum type="arabicPeriod"/>
            </a:pPr>
            <a:r>
              <a:rPr lang="tr-TR" sz="2800" dirty="0" smtClean="0"/>
              <a:t>Do</a:t>
            </a:r>
            <a:r>
              <a:rPr lang="en-US" sz="2800" dirty="0" smtClean="0"/>
              <a:t> the students' curiosity scores for science subjects significantly different according to gender and class?</a:t>
            </a:r>
            <a:endParaRPr lang="tr-TR" sz="2800" dirty="0" smtClean="0"/>
          </a:p>
          <a:p>
            <a:pPr marL="514350" indent="-514350" algn="just">
              <a:lnSpc>
                <a:spcPct val="150000"/>
              </a:lnSpc>
              <a:buFont typeface="+mj-lt"/>
              <a:buAutoNum type="arabicPeriod"/>
            </a:pPr>
            <a:r>
              <a:rPr lang="tr-TR" sz="2800" dirty="0" smtClean="0"/>
              <a:t>Do</a:t>
            </a:r>
            <a:r>
              <a:rPr lang="en-US" sz="2800" dirty="0" smtClean="0"/>
              <a:t> the students' curiosity scores for science subjects significantly different from the gender and the common effect of class?</a:t>
            </a:r>
            <a:endParaRPr lang="tr-TR" sz="2800" dirty="0"/>
          </a:p>
        </p:txBody>
      </p:sp>
    </p:spTree>
    <p:extLst>
      <p:ext uri="{BB962C8B-B14F-4D97-AF65-F5344CB8AC3E}">
        <p14:creationId xmlns:p14="http://schemas.microsoft.com/office/powerpoint/2010/main" val="2893825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METHODS</a:t>
            </a:r>
            <a:endParaRPr lang="tr-TR" dirty="0"/>
          </a:p>
        </p:txBody>
      </p:sp>
      <p:sp>
        <p:nvSpPr>
          <p:cNvPr id="3" name="İçerik Yer Tutucusu 2"/>
          <p:cNvSpPr>
            <a:spLocks noGrp="1"/>
          </p:cNvSpPr>
          <p:nvPr>
            <p:ph idx="1"/>
          </p:nvPr>
        </p:nvSpPr>
        <p:spPr>
          <a:xfrm>
            <a:off x="333829" y="1270000"/>
            <a:ext cx="9318171" cy="5145314"/>
          </a:xfrm>
        </p:spPr>
        <p:txBody>
          <a:bodyPr>
            <a:noAutofit/>
          </a:bodyPr>
          <a:lstStyle/>
          <a:p>
            <a:r>
              <a:rPr lang="tr-TR" sz="2800" b="1" i="1" dirty="0" err="1"/>
              <a:t>Participants</a:t>
            </a:r>
            <a:endParaRPr lang="tr-TR" sz="2800" b="1" i="1" dirty="0"/>
          </a:p>
          <a:p>
            <a:pPr>
              <a:lnSpc>
                <a:spcPct val="150000"/>
              </a:lnSpc>
            </a:pPr>
            <a:r>
              <a:rPr lang="en-US" sz="2800" dirty="0"/>
              <a:t>The study group of the current research is comprised of a total of 455 students attending 7 different secondary schools. Of the participating students, 49.2% are girls, 50.8% are boys. Of the students, 23.7% are fifth graders, 18.5% are sixth graders, 36.9% are seventh graders and 20.9% are eighth graders.</a:t>
            </a:r>
            <a:endParaRPr lang="tr-TR" sz="2800" dirty="0"/>
          </a:p>
        </p:txBody>
      </p:sp>
    </p:spTree>
    <p:extLst>
      <p:ext uri="{BB962C8B-B14F-4D97-AF65-F5344CB8AC3E}">
        <p14:creationId xmlns:p14="http://schemas.microsoft.com/office/powerpoint/2010/main" val="3369997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3848" y="116115"/>
            <a:ext cx="8596668" cy="740228"/>
          </a:xfrm>
        </p:spPr>
        <p:txBody>
          <a:bodyPr/>
          <a:lstStyle/>
          <a:p>
            <a:r>
              <a:rPr lang="tr-TR" b="1" i="1" dirty="0" smtClean="0"/>
              <a:t>Data Collection </a:t>
            </a:r>
            <a:r>
              <a:rPr lang="tr-TR" b="1" i="1" dirty="0" err="1" smtClean="0"/>
              <a:t>Tool</a:t>
            </a:r>
            <a:endParaRPr lang="tr-TR" dirty="0"/>
          </a:p>
        </p:txBody>
      </p:sp>
      <p:sp>
        <p:nvSpPr>
          <p:cNvPr id="3" name="İçerik Yer Tutucusu 2"/>
          <p:cNvSpPr>
            <a:spLocks noGrp="1"/>
          </p:cNvSpPr>
          <p:nvPr>
            <p:ph idx="1"/>
          </p:nvPr>
        </p:nvSpPr>
        <p:spPr>
          <a:xfrm>
            <a:off x="459620" y="1202646"/>
            <a:ext cx="9105294" cy="3880773"/>
          </a:xfrm>
        </p:spPr>
        <p:txBody>
          <a:bodyPr>
            <a:noAutofit/>
          </a:bodyPr>
          <a:lstStyle/>
          <a:p>
            <a:pPr marL="0" indent="0" algn="just">
              <a:lnSpc>
                <a:spcPct val="150000"/>
              </a:lnSpc>
              <a:buNone/>
            </a:pPr>
            <a:r>
              <a:rPr lang="en-US" sz="2800" dirty="0" smtClean="0"/>
              <a:t>In order to collect data, “Science Curiosity Scale” developed by </a:t>
            </a:r>
            <a:r>
              <a:rPr lang="en-US" sz="2800" dirty="0" err="1" smtClean="0"/>
              <a:t>Serin</a:t>
            </a:r>
            <a:r>
              <a:rPr lang="en-US" sz="2800" dirty="0" smtClean="0"/>
              <a:t> (2010) was used. The original form of the Science Curiosity Scale is a 30-item scale designed in the form of 5-point Likert scale ranging from “Strongly agree: 5” to “Strongly disagree: 1”. </a:t>
            </a:r>
            <a:endParaRPr lang="tr-TR" sz="2800" dirty="0"/>
          </a:p>
        </p:txBody>
      </p:sp>
    </p:spTree>
    <p:extLst>
      <p:ext uri="{BB962C8B-B14F-4D97-AF65-F5344CB8AC3E}">
        <p14:creationId xmlns:p14="http://schemas.microsoft.com/office/powerpoint/2010/main" val="4014776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smtClean="0"/>
              <a:t>Data Collection </a:t>
            </a:r>
            <a:r>
              <a:rPr lang="tr-TR" b="1" i="1" dirty="0" err="1" smtClean="0"/>
              <a:t>Tool</a:t>
            </a:r>
            <a:endParaRPr lang="tr-TR" dirty="0"/>
          </a:p>
        </p:txBody>
      </p:sp>
      <p:sp>
        <p:nvSpPr>
          <p:cNvPr id="3" name="İçerik Yer Tutucusu 2"/>
          <p:cNvSpPr>
            <a:spLocks noGrp="1"/>
          </p:cNvSpPr>
          <p:nvPr>
            <p:ph idx="1"/>
          </p:nvPr>
        </p:nvSpPr>
        <p:spPr>
          <a:xfrm>
            <a:off x="270934" y="1609046"/>
            <a:ext cx="9468152" cy="3880773"/>
          </a:xfrm>
        </p:spPr>
        <p:txBody>
          <a:bodyPr>
            <a:normAutofit lnSpcReduction="10000"/>
          </a:bodyPr>
          <a:lstStyle/>
          <a:p>
            <a:pPr algn="just">
              <a:lnSpc>
                <a:spcPct val="150000"/>
              </a:lnSpc>
            </a:pPr>
            <a:r>
              <a:rPr lang="en-US" sz="2800" dirty="0"/>
              <a:t>As a result of the factor analysis, final form of the scale was given to include 19 items. The minimum score to be taken from the scale is 19 and the maximum score to be taken from the scale is 95. </a:t>
            </a:r>
            <a:endParaRPr lang="tr-TR" sz="2800" dirty="0"/>
          </a:p>
          <a:p>
            <a:pPr algn="just">
              <a:lnSpc>
                <a:spcPct val="150000"/>
              </a:lnSpc>
            </a:pPr>
            <a:r>
              <a:rPr lang="en-US" sz="2800" dirty="0" smtClean="0"/>
              <a:t>Cronbach </a:t>
            </a:r>
            <a:r>
              <a:rPr lang="en-US" sz="2800" dirty="0"/>
              <a:t>alpha coefficient calculated for the Science Curiosity Scale was found to be α=.91. </a:t>
            </a:r>
            <a:endParaRPr lang="tr-TR" sz="2800" dirty="0"/>
          </a:p>
          <a:p>
            <a:endParaRPr lang="tr-TR" dirty="0"/>
          </a:p>
        </p:txBody>
      </p:sp>
    </p:spTree>
    <p:extLst>
      <p:ext uri="{BB962C8B-B14F-4D97-AF65-F5344CB8AC3E}">
        <p14:creationId xmlns:p14="http://schemas.microsoft.com/office/powerpoint/2010/main" val="2185558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391" y="101600"/>
            <a:ext cx="8596668" cy="827314"/>
          </a:xfrm>
        </p:spPr>
        <p:txBody>
          <a:bodyPr/>
          <a:lstStyle/>
          <a:p>
            <a:r>
              <a:rPr lang="tr-TR" b="1" i="1" dirty="0"/>
              <a:t>Data Analysis</a:t>
            </a:r>
            <a:endParaRPr lang="tr-TR" dirty="0"/>
          </a:p>
        </p:txBody>
      </p:sp>
      <p:sp>
        <p:nvSpPr>
          <p:cNvPr id="3" name="İçerik Yer Tutucusu 2"/>
          <p:cNvSpPr>
            <a:spLocks noGrp="1"/>
          </p:cNvSpPr>
          <p:nvPr>
            <p:ph idx="1"/>
          </p:nvPr>
        </p:nvSpPr>
        <p:spPr>
          <a:xfrm>
            <a:off x="227390" y="1144589"/>
            <a:ext cx="9323009" cy="3880773"/>
          </a:xfrm>
        </p:spPr>
        <p:txBody>
          <a:bodyPr>
            <a:normAutofit fontScale="92500"/>
          </a:bodyPr>
          <a:lstStyle/>
          <a:p>
            <a:pPr marL="0" indent="0" algn="just" fontAlgn="base">
              <a:lnSpc>
                <a:spcPct val="150000"/>
              </a:lnSpc>
              <a:buNone/>
            </a:pPr>
            <a:r>
              <a:rPr lang="en-US" sz="2800" dirty="0"/>
              <a:t>In order to determine whether the data are suitable for factor analysis, Kaiser-Meyer-</a:t>
            </a:r>
            <a:r>
              <a:rPr lang="en-US" sz="2800" dirty="0" err="1"/>
              <a:t>Olkin</a:t>
            </a:r>
            <a:r>
              <a:rPr lang="en-US" sz="2800" dirty="0"/>
              <a:t> (KMO) coefficient was calculated and was found to be .931. </a:t>
            </a:r>
            <a:r>
              <a:rPr lang="en-US" sz="2800" dirty="0" err="1"/>
              <a:t>Barlett</a:t>
            </a:r>
            <a:r>
              <a:rPr lang="en-US" sz="2800" dirty="0"/>
              <a:t> </a:t>
            </a:r>
            <a:r>
              <a:rPr lang="en-US" sz="2800" dirty="0" err="1"/>
              <a:t>Sphericity</a:t>
            </a:r>
            <a:r>
              <a:rPr lang="en-US" sz="2800" dirty="0"/>
              <a:t> test was also found to be significant (Significance =.000; p&lt;.001). </a:t>
            </a:r>
            <a:r>
              <a:rPr lang="en-US" sz="2800" dirty="0" smtClean="0"/>
              <a:t>In </a:t>
            </a:r>
            <a:r>
              <a:rPr lang="en-US" sz="2800" dirty="0"/>
              <a:t>the analysis of the data, SPSS was used (descriptive statistics and Two-Way ANOVA).</a:t>
            </a:r>
            <a:endParaRPr lang="tr-TR" sz="2800" dirty="0"/>
          </a:p>
          <a:p>
            <a:pPr fontAlgn="base"/>
            <a:endParaRPr lang="tr-TR" dirty="0"/>
          </a:p>
          <a:p>
            <a:endParaRPr lang="tr-TR" dirty="0"/>
          </a:p>
        </p:txBody>
      </p:sp>
    </p:spTree>
    <p:extLst>
      <p:ext uri="{BB962C8B-B14F-4D97-AF65-F5344CB8AC3E}">
        <p14:creationId xmlns:p14="http://schemas.microsoft.com/office/powerpoint/2010/main" val="1931766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39561"/>
          </a:xfrm>
        </p:spPr>
        <p:txBody>
          <a:bodyPr/>
          <a:lstStyle/>
          <a:p>
            <a:pPr algn="ctr"/>
            <a:r>
              <a:rPr lang="tr-TR" b="1" dirty="0" smtClean="0"/>
              <a:t>FINDINGS</a:t>
            </a:r>
            <a:endParaRPr lang="tr-TR" b="1" dirty="0"/>
          </a:p>
        </p:txBody>
      </p:sp>
      <p:pic>
        <p:nvPicPr>
          <p:cNvPr id="18" name="Resim 17"/>
          <p:cNvPicPr>
            <a:picLocks noChangeAspect="1"/>
          </p:cNvPicPr>
          <p:nvPr/>
        </p:nvPicPr>
        <p:blipFill>
          <a:blip r:embed="rId2"/>
          <a:stretch>
            <a:fillRect/>
          </a:stretch>
        </p:blipFill>
        <p:spPr>
          <a:xfrm>
            <a:off x="838200" y="1204686"/>
            <a:ext cx="7931878" cy="5016095"/>
          </a:xfrm>
          <a:prstGeom prst="rect">
            <a:avLst/>
          </a:prstGeom>
        </p:spPr>
      </p:pic>
    </p:spTree>
    <p:extLst>
      <p:ext uri="{BB962C8B-B14F-4D97-AF65-F5344CB8AC3E}">
        <p14:creationId xmlns:p14="http://schemas.microsoft.com/office/powerpoint/2010/main" val="638866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6076" y="738189"/>
            <a:ext cx="9119809" cy="5009468"/>
          </a:xfrm>
        </p:spPr>
        <p:txBody>
          <a:bodyPr>
            <a:noAutofit/>
          </a:bodyPr>
          <a:lstStyle/>
          <a:p>
            <a:pPr algn="just">
              <a:lnSpc>
                <a:spcPct val="150000"/>
              </a:lnSpc>
            </a:pPr>
            <a:r>
              <a:rPr lang="en-US" sz="2800" dirty="0" smtClean="0"/>
              <a:t>The 5th, 6th and 7th grade female students’ level of curiosity about science subjects ( =86.00; 85.02 and 83.27, respectively) is higher than that of the male students ( = 80.19; 77.66 and 76.49, respectively). Though the 8th grade students’ level of curiosity does not vary significantly by gender, it differs in favor of the male students. </a:t>
            </a:r>
            <a:endParaRPr lang="tr-TR" sz="2800" dirty="0"/>
          </a:p>
        </p:txBody>
      </p:sp>
    </p:spTree>
    <p:extLst>
      <p:ext uri="{BB962C8B-B14F-4D97-AF65-F5344CB8AC3E}">
        <p14:creationId xmlns:p14="http://schemas.microsoft.com/office/powerpoint/2010/main" val="2533952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56805734"/>
              </p:ext>
            </p:extLst>
          </p:nvPr>
        </p:nvGraphicFramePr>
        <p:xfrm>
          <a:off x="228600" y="2162626"/>
          <a:ext cx="9655629" cy="3846287"/>
        </p:xfrm>
        <a:graphic>
          <a:graphicData uri="http://schemas.openxmlformats.org/drawingml/2006/table">
            <a:tbl>
              <a:tblPr>
                <a:tableStyleId>{5C22544A-7EE6-4342-B048-85BDC9FD1C3A}</a:tableStyleId>
              </a:tblPr>
              <a:tblGrid>
                <a:gridCol w="2263279">
                  <a:extLst>
                    <a:ext uri="{9D8B030D-6E8A-4147-A177-3AD203B41FA5}">
                      <a16:colId xmlns:a16="http://schemas.microsoft.com/office/drawing/2014/main" val="1043170341"/>
                    </a:ext>
                  </a:extLst>
                </a:gridCol>
                <a:gridCol w="1915676">
                  <a:extLst>
                    <a:ext uri="{9D8B030D-6E8A-4147-A177-3AD203B41FA5}">
                      <a16:colId xmlns:a16="http://schemas.microsoft.com/office/drawing/2014/main" val="3463741816"/>
                    </a:ext>
                  </a:extLst>
                </a:gridCol>
                <a:gridCol w="623754">
                  <a:extLst>
                    <a:ext uri="{9D8B030D-6E8A-4147-A177-3AD203B41FA5}">
                      <a16:colId xmlns:a16="http://schemas.microsoft.com/office/drawing/2014/main" val="2474042547"/>
                    </a:ext>
                  </a:extLst>
                </a:gridCol>
                <a:gridCol w="2166723">
                  <a:extLst>
                    <a:ext uri="{9D8B030D-6E8A-4147-A177-3AD203B41FA5}">
                      <a16:colId xmlns:a16="http://schemas.microsoft.com/office/drawing/2014/main" val="1112847541"/>
                    </a:ext>
                  </a:extLst>
                </a:gridCol>
                <a:gridCol w="1315097">
                  <a:extLst>
                    <a:ext uri="{9D8B030D-6E8A-4147-A177-3AD203B41FA5}">
                      <a16:colId xmlns:a16="http://schemas.microsoft.com/office/drawing/2014/main" val="3521157617"/>
                    </a:ext>
                  </a:extLst>
                </a:gridCol>
                <a:gridCol w="685550">
                  <a:extLst>
                    <a:ext uri="{9D8B030D-6E8A-4147-A177-3AD203B41FA5}">
                      <a16:colId xmlns:a16="http://schemas.microsoft.com/office/drawing/2014/main" val="4047637912"/>
                    </a:ext>
                  </a:extLst>
                </a:gridCol>
                <a:gridCol w="685550">
                  <a:extLst>
                    <a:ext uri="{9D8B030D-6E8A-4147-A177-3AD203B41FA5}">
                      <a16:colId xmlns:a16="http://schemas.microsoft.com/office/drawing/2014/main" val="2233586827"/>
                    </a:ext>
                  </a:extLst>
                </a:gridCol>
              </a:tblGrid>
              <a:tr h="614703">
                <a:tc>
                  <a:txBody>
                    <a:bodyPr/>
                    <a:lstStyle/>
                    <a:p>
                      <a:pPr>
                        <a:lnSpc>
                          <a:spcPct val="115000"/>
                        </a:lnSpc>
                        <a:spcAft>
                          <a:spcPts val="0"/>
                        </a:spcAft>
                      </a:pPr>
                      <a:r>
                        <a:rPr lang="tr-TR" sz="1800" b="1" dirty="0">
                          <a:effectLst/>
                        </a:rPr>
                        <a:t>Source</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nSpc>
                          <a:spcPct val="115000"/>
                        </a:lnSpc>
                        <a:spcAft>
                          <a:spcPts val="0"/>
                        </a:spcAft>
                      </a:pPr>
                      <a:r>
                        <a:rPr lang="tr-TR" sz="1800" b="1" dirty="0" err="1">
                          <a:effectLst/>
                        </a:rPr>
                        <a:t>Sum</a:t>
                      </a:r>
                      <a:r>
                        <a:rPr lang="tr-TR" sz="1800" b="1" dirty="0">
                          <a:effectLst/>
                        </a:rPr>
                        <a:t> of </a:t>
                      </a:r>
                      <a:r>
                        <a:rPr lang="tr-TR" sz="1800" b="1" dirty="0" err="1">
                          <a:effectLst/>
                        </a:rPr>
                        <a:t>Squares</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b="1" dirty="0" err="1">
                          <a:effectLst/>
                        </a:rPr>
                        <a:t>df</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b="1" dirty="0" err="1">
                          <a:effectLst/>
                        </a:rPr>
                        <a:t>Mean</a:t>
                      </a:r>
                      <a:r>
                        <a:rPr lang="tr-TR" sz="1800" b="1" dirty="0">
                          <a:effectLst/>
                        </a:rPr>
                        <a:t> </a:t>
                      </a:r>
                      <a:r>
                        <a:rPr lang="tr-TR" sz="1800" b="1" dirty="0" err="1">
                          <a:effectLst/>
                        </a:rPr>
                        <a:t>Square</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b="1" dirty="0">
                          <a:effectLst/>
                        </a:rPr>
                        <a:t>F</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b="1" dirty="0">
                          <a:effectLst/>
                        </a:rPr>
                        <a:t>p</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b="1" dirty="0">
                          <a:effectLst/>
                        </a:rPr>
                        <a:t>η</a:t>
                      </a:r>
                      <a:r>
                        <a:rPr lang="tr-TR" sz="1800" b="1" baseline="30000" dirty="0">
                          <a:effectLst/>
                        </a:rPr>
                        <a:t>2</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extLst>
                  <a:ext uri="{0D108BD9-81ED-4DB2-BD59-A6C34878D82A}">
                    <a16:rowId xmlns:a16="http://schemas.microsoft.com/office/drawing/2014/main" val="2540470066"/>
                  </a:ext>
                </a:extLst>
              </a:tr>
              <a:tr h="403948">
                <a:tc>
                  <a:txBody>
                    <a:bodyPr/>
                    <a:lstStyle/>
                    <a:p>
                      <a:pPr>
                        <a:lnSpc>
                          <a:spcPct val="115000"/>
                        </a:lnSpc>
                        <a:spcAft>
                          <a:spcPts val="0"/>
                        </a:spcAft>
                      </a:pPr>
                      <a:r>
                        <a:rPr lang="tr-TR" sz="1800" b="1" dirty="0" err="1">
                          <a:effectLst/>
                        </a:rPr>
                        <a:t>Corrected</a:t>
                      </a:r>
                      <a:r>
                        <a:rPr lang="tr-TR" sz="1800" b="1" dirty="0">
                          <a:effectLst/>
                        </a:rPr>
                        <a:t> Model</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4896,863</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7</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699,552</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3,982</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,000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,059</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3068677583"/>
                  </a:ext>
                </a:extLst>
              </a:tr>
              <a:tr h="403948">
                <a:tc>
                  <a:txBody>
                    <a:bodyPr/>
                    <a:lstStyle/>
                    <a:p>
                      <a:pPr>
                        <a:lnSpc>
                          <a:spcPct val="115000"/>
                        </a:lnSpc>
                        <a:spcAft>
                          <a:spcPts val="0"/>
                        </a:spcAft>
                      </a:pPr>
                      <a:r>
                        <a:rPr lang="tr-TR" sz="1800" b="1" dirty="0" err="1">
                          <a:effectLst/>
                        </a:rPr>
                        <a:t>Intercept</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2699507,181</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1</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2699507,181</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15367,307</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,000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,972</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1005932656"/>
                  </a:ext>
                </a:extLst>
              </a:tr>
              <a:tr h="403948">
                <a:tc>
                  <a:txBody>
                    <a:bodyPr/>
                    <a:lstStyle/>
                    <a:p>
                      <a:pPr>
                        <a:lnSpc>
                          <a:spcPct val="115000"/>
                        </a:lnSpc>
                        <a:spcAft>
                          <a:spcPts val="0"/>
                        </a:spcAft>
                      </a:pPr>
                      <a:r>
                        <a:rPr lang="tr-TR" sz="1800" b="1" dirty="0">
                          <a:effectLst/>
                        </a:rPr>
                        <a:t>Grade</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1140,172</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3</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380,057</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2,164</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,092</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,014</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2606886606"/>
                  </a:ext>
                </a:extLst>
              </a:tr>
              <a:tr h="403948">
                <a:tc>
                  <a:txBody>
                    <a:bodyPr/>
                    <a:lstStyle/>
                    <a:p>
                      <a:pPr>
                        <a:lnSpc>
                          <a:spcPct val="115000"/>
                        </a:lnSpc>
                        <a:spcAft>
                          <a:spcPts val="0"/>
                        </a:spcAft>
                      </a:pPr>
                      <a:r>
                        <a:rPr lang="tr-TR" sz="1800" b="1" dirty="0" err="1">
                          <a:effectLst/>
                        </a:rPr>
                        <a:t>Gender</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2568,220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1</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2568,220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14,620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,000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,032</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281669952"/>
                  </a:ext>
                </a:extLst>
              </a:tr>
              <a:tr h="403948">
                <a:tc>
                  <a:txBody>
                    <a:bodyPr/>
                    <a:lstStyle/>
                    <a:p>
                      <a:pPr>
                        <a:lnSpc>
                          <a:spcPct val="115000"/>
                        </a:lnSpc>
                        <a:spcAft>
                          <a:spcPts val="0"/>
                        </a:spcAft>
                      </a:pPr>
                      <a:r>
                        <a:rPr lang="tr-TR" sz="1800" b="1" dirty="0">
                          <a:effectLst/>
                        </a:rPr>
                        <a:t>Grade* </a:t>
                      </a:r>
                      <a:r>
                        <a:rPr lang="tr-TR" sz="1800" b="1" dirty="0" err="1">
                          <a:effectLst/>
                        </a:rPr>
                        <a:t>Gender</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837,898</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3</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279,299</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1,590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,191</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,011</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2604681128"/>
                  </a:ext>
                </a:extLst>
              </a:tr>
              <a:tr h="403948">
                <a:tc>
                  <a:txBody>
                    <a:bodyPr/>
                    <a:lstStyle/>
                    <a:p>
                      <a:pPr>
                        <a:lnSpc>
                          <a:spcPct val="115000"/>
                        </a:lnSpc>
                        <a:spcAft>
                          <a:spcPts val="0"/>
                        </a:spcAft>
                      </a:pPr>
                      <a:r>
                        <a:rPr lang="tr-TR" sz="1800" b="1" dirty="0" err="1">
                          <a:effectLst/>
                        </a:rPr>
                        <a:t>Error</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77819,860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443</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175,666</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1300033984"/>
                  </a:ext>
                </a:extLst>
              </a:tr>
              <a:tr h="403948">
                <a:tc>
                  <a:txBody>
                    <a:bodyPr/>
                    <a:lstStyle/>
                    <a:p>
                      <a:pPr>
                        <a:lnSpc>
                          <a:spcPct val="115000"/>
                        </a:lnSpc>
                        <a:spcAft>
                          <a:spcPts val="0"/>
                        </a:spcAft>
                      </a:pPr>
                      <a:r>
                        <a:rPr lang="tr-TR" sz="1800" b="1" dirty="0">
                          <a:effectLst/>
                        </a:rPr>
                        <a:t>Total</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3005873,000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451</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1316400503"/>
                  </a:ext>
                </a:extLst>
              </a:tr>
              <a:tr h="403948">
                <a:tc>
                  <a:txBody>
                    <a:bodyPr/>
                    <a:lstStyle/>
                    <a:p>
                      <a:pPr>
                        <a:lnSpc>
                          <a:spcPct val="115000"/>
                        </a:lnSpc>
                        <a:spcAft>
                          <a:spcPts val="0"/>
                        </a:spcAft>
                      </a:pPr>
                      <a:r>
                        <a:rPr lang="tr-TR" sz="1800" b="1" dirty="0" err="1">
                          <a:effectLst/>
                        </a:rPr>
                        <a:t>Corrected</a:t>
                      </a:r>
                      <a:r>
                        <a:rPr lang="tr-TR" sz="1800" b="1" dirty="0">
                          <a:effectLst/>
                        </a:rPr>
                        <a:t> Total</a:t>
                      </a:r>
                      <a:endParaRPr lang="tr-TR" sz="1800" b="1" dirty="0">
                        <a:effectLst/>
                        <a:latin typeface="Calibri" panose="020F0502020204030204" pitchFamily="34" charset="0"/>
                        <a:ea typeface="PMingLiU"/>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82716,723</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450</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a:effectLst/>
                        </a:rPr>
                        <a:t> </a:t>
                      </a:r>
                      <a:endParaRPr lang="tr-TR" sz="1800">
                        <a:effectLst/>
                        <a:latin typeface="Calibri" panose="020F0502020204030204" pitchFamily="34" charset="0"/>
                        <a:ea typeface="PMingLiU"/>
                        <a:cs typeface="Times New Roman" panose="02020603050405020304" pitchFamily="18" charset="0"/>
                      </a:endParaRPr>
                    </a:p>
                  </a:txBody>
                  <a:tcPr marL="68580" marR="68580" marT="0" marB="0" anchor="ctr"/>
                </a:tc>
                <a:tc>
                  <a:txBody>
                    <a:bodyPr/>
                    <a:lstStyle/>
                    <a:p>
                      <a:pPr algn="ctr">
                        <a:lnSpc>
                          <a:spcPct val="115000"/>
                        </a:lnSpc>
                        <a:spcAft>
                          <a:spcPts val="0"/>
                        </a:spcAft>
                      </a:pPr>
                      <a:r>
                        <a:rPr lang="tr-TR" sz="1800" dirty="0">
                          <a:effectLst/>
                        </a:rPr>
                        <a:t> </a:t>
                      </a:r>
                      <a:endParaRPr lang="tr-TR" sz="1800" dirty="0">
                        <a:effectLst/>
                        <a:latin typeface="Calibri" panose="020F0502020204030204" pitchFamily="34" charset="0"/>
                        <a:ea typeface="PMingLiU"/>
                        <a:cs typeface="Times New Roman" panose="02020603050405020304" pitchFamily="18" charset="0"/>
                      </a:endParaRPr>
                    </a:p>
                  </a:txBody>
                  <a:tcPr marL="68580" marR="68580" marT="0" marB="0" anchor="ctr"/>
                </a:tc>
                <a:extLst>
                  <a:ext uri="{0D108BD9-81ED-4DB2-BD59-A6C34878D82A}">
                    <a16:rowId xmlns:a16="http://schemas.microsoft.com/office/drawing/2014/main" val="1300821346"/>
                  </a:ext>
                </a:extLst>
              </a:tr>
            </a:tbl>
          </a:graphicData>
        </a:graphic>
      </p:graphicFrame>
      <p:sp>
        <p:nvSpPr>
          <p:cNvPr id="5" name="Rectangle 1"/>
          <p:cNvSpPr>
            <a:spLocks noChangeArrowheads="1"/>
          </p:cNvSpPr>
          <p:nvPr/>
        </p:nvSpPr>
        <p:spPr bwMode="auto">
          <a:xfrm>
            <a:off x="682171" y="1266148"/>
            <a:ext cx="103341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76275" algn="l"/>
              </a:tabLst>
              <a:defRPr>
                <a:solidFill>
                  <a:schemeClr val="tx1"/>
                </a:solidFill>
                <a:latin typeface="Arial" panose="020B0604020202020204" pitchFamily="34" charset="0"/>
              </a:defRPr>
            </a:lvl1pPr>
            <a:lvl2pPr eaLnBrk="0" fontAlgn="base" hangingPunct="0">
              <a:spcBef>
                <a:spcPct val="0"/>
              </a:spcBef>
              <a:spcAft>
                <a:spcPct val="0"/>
              </a:spcAft>
              <a:tabLst>
                <a:tab pos="676275" algn="l"/>
              </a:tabLst>
              <a:defRPr>
                <a:solidFill>
                  <a:schemeClr val="tx1"/>
                </a:solidFill>
                <a:latin typeface="Arial" panose="020B0604020202020204" pitchFamily="34" charset="0"/>
              </a:defRPr>
            </a:lvl2pPr>
            <a:lvl3pPr eaLnBrk="0" fontAlgn="base" hangingPunct="0">
              <a:spcBef>
                <a:spcPct val="0"/>
              </a:spcBef>
              <a:spcAft>
                <a:spcPct val="0"/>
              </a:spcAft>
              <a:tabLst>
                <a:tab pos="676275" algn="l"/>
              </a:tabLst>
              <a:defRPr>
                <a:solidFill>
                  <a:schemeClr val="tx1"/>
                </a:solidFill>
                <a:latin typeface="Arial" panose="020B0604020202020204" pitchFamily="34" charset="0"/>
              </a:defRPr>
            </a:lvl3pPr>
            <a:lvl4pPr eaLnBrk="0" fontAlgn="base" hangingPunct="0">
              <a:spcBef>
                <a:spcPct val="0"/>
              </a:spcBef>
              <a:spcAft>
                <a:spcPct val="0"/>
              </a:spcAft>
              <a:tabLst>
                <a:tab pos="676275" algn="l"/>
              </a:tabLst>
              <a:defRPr>
                <a:solidFill>
                  <a:schemeClr val="tx1"/>
                </a:solidFill>
                <a:latin typeface="Arial" panose="020B0604020202020204" pitchFamily="34" charset="0"/>
              </a:defRPr>
            </a:lvl4pPr>
            <a:lvl5pPr eaLnBrk="0" fontAlgn="base" hangingPunct="0">
              <a:spcBef>
                <a:spcPct val="0"/>
              </a:spcBef>
              <a:spcAft>
                <a:spcPct val="0"/>
              </a:spcAft>
              <a:tabLst>
                <a:tab pos="676275" algn="l"/>
              </a:tabLst>
              <a:defRPr>
                <a:solidFill>
                  <a:schemeClr val="tx1"/>
                </a:solidFill>
                <a:latin typeface="Arial" panose="020B0604020202020204" pitchFamily="34" charset="0"/>
              </a:defRPr>
            </a:lvl5pPr>
            <a:lvl6pPr eaLnBrk="0" fontAlgn="base" hangingPunct="0">
              <a:spcBef>
                <a:spcPct val="0"/>
              </a:spcBef>
              <a:spcAft>
                <a:spcPct val="0"/>
              </a:spcAft>
              <a:tabLst>
                <a:tab pos="676275" algn="l"/>
              </a:tabLst>
              <a:defRPr>
                <a:solidFill>
                  <a:schemeClr val="tx1"/>
                </a:solidFill>
                <a:latin typeface="Arial" panose="020B0604020202020204" pitchFamily="34" charset="0"/>
              </a:defRPr>
            </a:lvl6pPr>
            <a:lvl7pPr eaLnBrk="0" fontAlgn="base" hangingPunct="0">
              <a:spcBef>
                <a:spcPct val="0"/>
              </a:spcBef>
              <a:spcAft>
                <a:spcPct val="0"/>
              </a:spcAft>
              <a:tabLst>
                <a:tab pos="676275" algn="l"/>
              </a:tabLst>
              <a:defRPr>
                <a:solidFill>
                  <a:schemeClr val="tx1"/>
                </a:solidFill>
                <a:latin typeface="Arial" panose="020B0604020202020204" pitchFamily="34" charset="0"/>
              </a:defRPr>
            </a:lvl7pPr>
            <a:lvl8pPr eaLnBrk="0" fontAlgn="base" hangingPunct="0">
              <a:spcBef>
                <a:spcPct val="0"/>
              </a:spcBef>
              <a:spcAft>
                <a:spcPct val="0"/>
              </a:spcAft>
              <a:tabLst>
                <a:tab pos="676275" algn="l"/>
              </a:tabLst>
              <a:defRPr>
                <a:solidFill>
                  <a:schemeClr val="tx1"/>
                </a:solidFill>
                <a:latin typeface="Arial" panose="020B0604020202020204" pitchFamily="34" charset="0"/>
              </a:defRPr>
            </a:lvl8pPr>
            <a:lvl9pPr eaLnBrk="0" fontAlgn="base" hangingPunct="0">
              <a:spcBef>
                <a:spcPct val="0"/>
              </a:spcBef>
              <a:spcAft>
                <a:spcPct val="0"/>
              </a:spcAft>
              <a:tabLst>
                <a:tab pos="676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676275" algn="l"/>
              </a:tabLst>
            </a:pP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Table</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Results</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of ANOVA on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Curiosity</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Points</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for</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Science</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Subjects</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according</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Grade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and</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Gender</a:t>
            </a:r>
            <a:r>
              <a:rPr kumimoji="0" lang="tr-TR" altLang="tr-TR"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Variables</a:t>
            </a:r>
            <a:endParaRPr kumimoji="0" lang="tr-TR" altLang="tr-TR"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676275" algn="l"/>
              </a:tabLst>
            </a:pPr>
            <a:endParaRPr kumimoji="0" lang="tr-TR" altLang="tr-TR"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0938399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US" sz="2800" dirty="0" smtClean="0"/>
              <a:t>A significant difference was found between the curiosity mean scores of the female students and the male students (F(1-443) =14.620; p&lt;.001).</a:t>
            </a:r>
            <a:endParaRPr lang="tr-TR" sz="2800" dirty="0" smtClean="0"/>
          </a:p>
          <a:p>
            <a:endParaRPr lang="tr-TR" sz="2800" dirty="0"/>
          </a:p>
        </p:txBody>
      </p:sp>
    </p:spTree>
    <p:extLst>
      <p:ext uri="{BB962C8B-B14F-4D97-AF65-F5344CB8AC3E}">
        <p14:creationId xmlns:p14="http://schemas.microsoft.com/office/powerpoint/2010/main" val="21569073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2533" y="593046"/>
            <a:ext cx="8931123" cy="4864325"/>
          </a:xfrm>
        </p:spPr>
        <p:txBody>
          <a:bodyPr>
            <a:noAutofit/>
          </a:bodyPr>
          <a:lstStyle/>
          <a:p>
            <a:pPr algn="just">
              <a:lnSpc>
                <a:spcPct val="150000"/>
              </a:lnSpc>
            </a:pPr>
            <a:r>
              <a:rPr lang="en-US" sz="2800" dirty="0"/>
              <a:t>The students’ mean curiosity scores do not vary significantly depending on the grade level variable (F</a:t>
            </a:r>
            <a:r>
              <a:rPr lang="en-US" sz="2800" baseline="-25000" dirty="0"/>
              <a:t>(3-443) </a:t>
            </a:r>
            <a:r>
              <a:rPr lang="en-US" sz="2800" dirty="0"/>
              <a:t>=2.164; p&gt;.05). These findings show that gender is an important variable significantly affecting secondary students’ level of curiosity about science subjects and can explain 3.2% of the dependent variable (η</a:t>
            </a:r>
            <a:r>
              <a:rPr lang="en-US" sz="2800" baseline="30000" dirty="0"/>
              <a:t>2</a:t>
            </a:r>
            <a:r>
              <a:rPr lang="en-US" sz="2800" dirty="0"/>
              <a:t>=.032). </a:t>
            </a:r>
            <a:endParaRPr lang="tr-TR" sz="2800" dirty="0"/>
          </a:p>
        </p:txBody>
      </p:sp>
    </p:spTree>
    <p:extLst>
      <p:ext uri="{BB962C8B-B14F-4D97-AF65-F5344CB8AC3E}">
        <p14:creationId xmlns:p14="http://schemas.microsoft.com/office/powerpoint/2010/main" val="1510583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INTRODUCTION</a:t>
            </a:r>
            <a:endParaRPr lang="tr-TR" b="1" dirty="0"/>
          </a:p>
        </p:txBody>
      </p:sp>
      <p:sp>
        <p:nvSpPr>
          <p:cNvPr id="3" name="İçerik Yer Tutucusu 2"/>
          <p:cNvSpPr>
            <a:spLocks noGrp="1"/>
          </p:cNvSpPr>
          <p:nvPr>
            <p:ph idx="1"/>
          </p:nvPr>
        </p:nvSpPr>
        <p:spPr>
          <a:xfrm>
            <a:off x="677333" y="1393371"/>
            <a:ext cx="9003695" cy="4647991"/>
          </a:xfrm>
        </p:spPr>
        <p:txBody>
          <a:bodyPr>
            <a:noAutofit/>
          </a:bodyPr>
          <a:lstStyle/>
          <a:p>
            <a:pPr algn="just">
              <a:lnSpc>
                <a:spcPct val="150000"/>
              </a:lnSpc>
            </a:pPr>
            <a:r>
              <a:rPr lang="en-US" sz="2800" dirty="0"/>
              <a:t>Curiosity has been conceptualized as an internal drive, like hunger, pushing us to explore (Leslie, 2014). Curiosity is ‘a desire to understand various phenomena and a quest for knowledge’ (</a:t>
            </a:r>
            <a:r>
              <a:rPr lang="en-US" sz="2800" dirty="0" err="1"/>
              <a:t>Pisula</a:t>
            </a:r>
            <a:r>
              <a:rPr lang="en-US" sz="2800" dirty="0"/>
              <a:t>, </a:t>
            </a:r>
            <a:r>
              <a:rPr lang="en-US" sz="2800" dirty="0" smtClean="0"/>
              <a:t>2009). </a:t>
            </a:r>
            <a:r>
              <a:rPr lang="en-US" sz="2800" dirty="0"/>
              <a:t>Curiosity functions as a source of intrinsic motivation to learn, explore and investigate the environment (Silvia, 2008). </a:t>
            </a:r>
            <a:endParaRPr lang="tr-TR" sz="2800" dirty="0"/>
          </a:p>
        </p:txBody>
      </p:sp>
    </p:spTree>
    <p:extLst>
      <p:ext uri="{BB962C8B-B14F-4D97-AF65-F5344CB8AC3E}">
        <p14:creationId xmlns:p14="http://schemas.microsoft.com/office/powerpoint/2010/main" val="489962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lnSpc>
                <a:spcPct val="150000"/>
              </a:lnSpc>
            </a:pPr>
            <a:r>
              <a:rPr lang="en-US" sz="2800" dirty="0" smtClean="0"/>
              <a:t>Moreover, the common effect of grade level and gender on the secondary school students’ curiosity scores was not found to be  significant (F</a:t>
            </a:r>
            <a:r>
              <a:rPr lang="en-US" sz="2800" baseline="-25000" dirty="0" smtClean="0"/>
              <a:t>(3-443) </a:t>
            </a:r>
            <a:r>
              <a:rPr lang="en-US" sz="2800" dirty="0" smtClean="0"/>
              <a:t>=1.590; p&gt;.05).</a:t>
            </a:r>
            <a:endParaRPr lang="tr-TR" sz="2800" dirty="0" smtClean="0"/>
          </a:p>
          <a:p>
            <a:endParaRPr lang="tr-TR" dirty="0"/>
          </a:p>
        </p:txBody>
      </p:sp>
    </p:spTree>
    <p:extLst>
      <p:ext uri="{BB962C8B-B14F-4D97-AF65-F5344CB8AC3E}">
        <p14:creationId xmlns:p14="http://schemas.microsoft.com/office/powerpoint/2010/main" val="1159779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RESULTS AND DISCUSSION</a:t>
            </a:r>
            <a:endParaRPr lang="tr-TR" b="1" dirty="0"/>
          </a:p>
        </p:txBody>
      </p:sp>
      <p:sp>
        <p:nvSpPr>
          <p:cNvPr id="3" name="İçerik Yer Tutucusu 2"/>
          <p:cNvSpPr>
            <a:spLocks noGrp="1"/>
          </p:cNvSpPr>
          <p:nvPr>
            <p:ph idx="1"/>
          </p:nvPr>
        </p:nvSpPr>
        <p:spPr>
          <a:xfrm>
            <a:off x="348343" y="1681618"/>
            <a:ext cx="9173028" cy="4675639"/>
          </a:xfrm>
        </p:spPr>
        <p:txBody>
          <a:bodyPr>
            <a:noAutofit/>
          </a:bodyPr>
          <a:lstStyle/>
          <a:p>
            <a:pPr algn="just">
              <a:lnSpc>
                <a:spcPct val="150000"/>
              </a:lnSpc>
            </a:pPr>
            <a:r>
              <a:rPr lang="en-US" sz="2800" dirty="0" smtClean="0"/>
              <a:t>In the findings obtained from the research, it was determined that 5th grade students participating in the research showed significant differences in curiosity scores for science subjects by sex. At 5th, 6th and 7th grade levels, female students' curiosity scores for science subjects are higher than male students. </a:t>
            </a:r>
            <a:endParaRPr lang="tr-TR" sz="2800" dirty="0"/>
          </a:p>
        </p:txBody>
      </p:sp>
    </p:spTree>
    <p:extLst>
      <p:ext uri="{BB962C8B-B14F-4D97-AF65-F5344CB8AC3E}">
        <p14:creationId xmlns:p14="http://schemas.microsoft.com/office/powerpoint/2010/main" val="2489646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lnSpc>
                <a:spcPct val="150000"/>
              </a:lnSpc>
            </a:pPr>
            <a:r>
              <a:rPr lang="en-US" sz="2800" dirty="0" smtClean="0"/>
              <a:t>Although the scores of the 8th grade students are similar to each other according to sex, they differ in favor of male students. This finding indicates that gender is an important variable on curiosity scores for science subjects.</a:t>
            </a:r>
            <a:endParaRPr lang="tr-TR" sz="2800" dirty="0" smtClean="0"/>
          </a:p>
          <a:p>
            <a:endParaRPr lang="tr-TR" sz="2800" dirty="0"/>
          </a:p>
        </p:txBody>
      </p:sp>
    </p:spTree>
    <p:extLst>
      <p:ext uri="{BB962C8B-B14F-4D97-AF65-F5344CB8AC3E}">
        <p14:creationId xmlns:p14="http://schemas.microsoft.com/office/powerpoint/2010/main" val="3307875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en-US" sz="2800" dirty="0" smtClean="0"/>
              <a:t>In a study in which the curiosity of 7th grade pupils was determined, it was found that pupils were generally curious; The level of science curiosity of female students was found to be higher than male students (</a:t>
            </a:r>
            <a:r>
              <a:rPr lang="en-US" sz="2800" dirty="0" err="1" smtClean="0"/>
              <a:t>Ceylan</a:t>
            </a:r>
            <a:r>
              <a:rPr lang="en-US" sz="2800" dirty="0" smtClean="0"/>
              <a:t> et al., 2016).</a:t>
            </a:r>
            <a:endParaRPr lang="tr-TR" sz="2800" dirty="0"/>
          </a:p>
        </p:txBody>
      </p:sp>
    </p:spTree>
    <p:extLst>
      <p:ext uri="{BB962C8B-B14F-4D97-AF65-F5344CB8AC3E}">
        <p14:creationId xmlns:p14="http://schemas.microsoft.com/office/powerpoint/2010/main" val="6698142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420" y="825274"/>
            <a:ext cx="9206894" cy="4777239"/>
          </a:xfrm>
        </p:spPr>
        <p:txBody>
          <a:bodyPr>
            <a:noAutofit/>
          </a:bodyPr>
          <a:lstStyle/>
          <a:p>
            <a:pPr algn="just">
              <a:lnSpc>
                <a:spcPct val="150000"/>
              </a:lnSpc>
            </a:pPr>
            <a:r>
              <a:rPr lang="en-US" sz="2800" dirty="0" smtClean="0"/>
              <a:t>Some studies on students' curiosity about science knowledge have led in particular to the fact that girls are more interested in biology subjects, physics subjects are more interested in men, and curiosity is declining in later ages (Greenfield, 1997; Dawson, 2000; </a:t>
            </a:r>
            <a:r>
              <a:rPr lang="en-US" sz="2800" dirty="0" err="1" smtClean="0"/>
              <a:t>Baram</a:t>
            </a:r>
            <a:r>
              <a:rPr lang="en-US" sz="2800" dirty="0" smtClean="0"/>
              <a:t>- </a:t>
            </a:r>
            <a:r>
              <a:rPr lang="en-US" sz="2800" dirty="0" err="1" smtClean="0"/>
              <a:t>Tsabari</a:t>
            </a:r>
            <a:r>
              <a:rPr lang="en-US" sz="2800" dirty="0" smtClean="0"/>
              <a:t> &amp; </a:t>
            </a:r>
            <a:r>
              <a:rPr lang="en-US" sz="2800" dirty="0" err="1" smtClean="0"/>
              <a:t>Yarden</a:t>
            </a:r>
            <a:r>
              <a:rPr lang="en-US" sz="2800" dirty="0" smtClean="0"/>
              <a:t>, 2005).</a:t>
            </a:r>
            <a:endParaRPr lang="tr-TR" sz="2800" dirty="0"/>
          </a:p>
        </p:txBody>
      </p:sp>
    </p:spTree>
    <p:extLst>
      <p:ext uri="{BB962C8B-B14F-4D97-AF65-F5344CB8AC3E}">
        <p14:creationId xmlns:p14="http://schemas.microsoft.com/office/powerpoint/2010/main" val="38098671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pPr>
            <a:r>
              <a:rPr lang="en-US" sz="2800" dirty="0" err="1" smtClean="0"/>
              <a:t>Serin</a:t>
            </a:r>
            <a:r>
              <a:rPr lang="en-US" sz="2800" dirty="0" smtClean="0"/>
              <a:t> (2010) research found that the level of science curiosity of 7th grade girl students was higher than that of male students. At PISA 2012, the average of girls in the science field is higher than the average of males.</a:t>
            </a:r>
            <a:endParaRPr lang="tr-TR" sz="2800" dirty="0"/>
          </a:p>
        </p:txBody>
      </p:sp>
    </p:spTree>
    <p:extLst>
      <p:ext uri="{BB962C8B-B14F-4D97-AF65-F5344CB8AC3E}">
        <p14:creationId xmlns:p14="http://schemas.microsoft.com/office/powerpoint/2010/main" val="79310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8991" y="1013960"/>
            <a:ext cx="9163352" cy="3891869"/>
          </a:xfrm>
        </p:spPr>
        <p:txBody>
          <a:bodyPr>
            <a:noAutofit/>
          </a:bodyPr>
          <a:lstStyle/>
          <a:p>
            <a:pPr algn="just">
              <a:lnSpc>
                <a:spcPct val="150000"/>
              </a:lnSpc>
            </a:pPr>
            <a:r>
              <a:rPr lang="en-US" sz="2800" dirty="0" smtClean="0"/>
              <a:t>According to the </a:t>
            </a:r>
            <a:r>
              <a:rPr lang="tr-TR" sz="2800" dirty="0" err="1" smtClean="0"/>
              <a:t>grade</a:t>
            </a:r>
            <a:r>
              <a:rPr lang="en-US" sz="2800" dirty="0" smtClean="0"/>
              <a:t> variable, it was determined that students' curiosity scores for science subjects did not show any significant difference. It was also found that the common effect of </a:t>
            </a:r>
            <a:r>
              <a:rPr lang="tr-TR" sz="2800" dirty="0" err="1" smtClean="0"/>
              <a:t>grade</a:t>
            </a:r>
            <a:r>
              <a:rPr lang="en-US" sz="2800" dirty="0" smtClean="0"/>
              <a:t> and gender students on curiosity scores for science subjects was not significant.</a:t>
            </a:r>
            <a:endParaRPr lang="tr-TR" sz="2800" dirty="0"/>
          </a:p>
        </p:txBody>
      </p:sp>
    </p:spTree>
    <p:extLst>
      <p:ext uri="{BB962C8B-B14F-4D97-AF65-F5344CB8AC3E}">
        <p14:creationId xmlns:p14="http://schemas.microsoft.com/office/powerpoint/2010/main" val="4161828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86971"/>
          </a:xfrm>
        </p:spPr>
        <p:txBody>
          <a:bodyPr/>
          <a:lstStyle/>
          <a:p>
            <a:pPr algn="ctr"/>
            <a:r>
              <a:rPr lang="tr-TR" b="1" dirty="0" smtClean="0"/>
              <a:t>REFERENCES</a:t>
            </a:r>
            <a:endParaRPr lang="tr-TR" b="1" dirty="0"/>
          </a:p>
        </p:txBody>
      </p:sp>
      <p:sp>
        <p:nvSpPr>
          <p:cNvPr id="3" name="İçerik Yer Tutucusu 2"/>
          <p:cNvSpPr>
            <a:spLocks noGrp="1"/>
          </p:cNvSpPr>
          <p:nvPr>
            <p:ph idx="1"/>
          </p:nvPr>
        </p:nvSpPr>
        <p:spPr>
          <a:xfrm>
            <a:off x="546706" y="1596571"/>
            <a:ext cx="8596668" cy="4223658"/>
          </a:xfrm>
        </p:spPr>
        <p:txBody>
          <a:bodyPr>
            <a:normAutofit/>
          </a:bodyPr>
          <a:lstStyle/>
          <a:p>
            <a:pPr algn="just">
              <a:lnSpc>
                <a:spcPct val="150000"/>
              </a:lnSpc>
            </a:pPr>
            <a:r>
              <a:rPr lang="tr-TR" dirty="0" err="1"/>
              <a:t>Baram-Tsabari</a:t>
            </a:r>
            <a:r>
              <a:rPr lang="tr-TR" dirty="0"/>
              <a:t>, A. ve </a:t>
            </a:r>
            <a:r>
              <a:rPr lang="tr-TR" dirty="0" err="1"/>
              <a:t>Yarden</a:t>
            </a:r>
            <a:r>
              <a:rPr lang="tr-TR" dirty="0"/>
              <a:t> A. (2005). “</a:t>
            </a:r>
            <a:r>
              <a:rPr lang="tr-TR" dirty="0" err="1"/>
              <a:t>Characterizing</a:t>
            </a:r>
            <a:r>
              <a:rPr lang="tr-TR" dirty="0"/>
              <a:t> </a:t>
            </a:r>
            <a:r>
              <a:rPr lang="tr-TR" dirty="0" err="1"/>
              <a:t>Children’s</a:t>
            </a:r>
            <a:r>
              <a:rPr lang="tr-TR" dirty="0"/>
              <a:t> </a:t>
            </a:r>
            <a:r>
              <a:rPr lang="tr-TR" dirty="0" err="1"/>
              <a:t>Spontaneous</a:t>
            </a:r>
            <a:r>
              <a:rPr lang="tr-TR" dirty="0"/>
              <a:t> </a:t>
            </a:r>
            <a:r>
              <a:rPr lang="tr-TR" dirty="0" err="1"/>
              <a:t>Interests</a:t>
            </a:r>
            <a:r>
              <a:rPr lang="tr-TR" dirty="0"/>
              <a:t> in </a:t>
            </a:r>
            <a:r>
              <a:rPr lang="tr-TR" dirty="0" err="1"/>
              <a:t>Science</a:t>
            </a:r>
            <a:r>
              <a:rPr lang="tr-TR" dirty="0"/>
              <a:t> </a:t>
            </a:r>
            <a:r>
              <a:rPr lang="tr-TR" dirty="0" err="1"/>
              <a:t>and</a:t>
            </a:r>
            <a:r>
              <a:rPr lang="tr-TR" dirty="0"/>
              <a:t> </a:t>
            </a:r>
            <a:r>
              <a:rPr lang="tr-TR" dirty="0" err="1"/>
              <a:t>Technology</a:t>
            </a:r>
            <a:r>
              <a:rPr lang="tr-TR" dirty="0"/>
              <a:t>”. International </a:t>
            </a:r>
            <a:r>
              <a:rPr lang="tr-TR" dirty="0" err="1"/>
              <a:t>Journal</a:t>
            </a:r>
            <a:r>
              <a:rPr lang="tr-TR" dirty="0"/>
              <a:t> of </a:t>
            </a:r>
            <a:r>
              <a:rPr lang="tr-TR" dirty="0" err="1"/>
              <a:t>Science</a:t>
            </a:r>
            <a:r>
              <a:rPr lang="tr-TR" dirty="0"/>
              <a:t> </a:t>
            </a:r>
            <a:r>
              <a:rPr lang="tr-TR" dirty="0" err="1"/>
              <a:t>Education</a:t>
            </a:r>
            <a:r>
              <a:rPr lang="tr-TR" dirty="0"/>
              <a:t>, 27(7): 803-826</a:t>
            </a:r>
            <a:r>
              <a:rPr lang="tr-TR" dirty="0" smtClean="0"/>
              <a:t>.</a:t>
            </a:r>
          </a:p>
          <a:p>
            <a:pPr algn="just">
              <a:lnSpc>
                <a:spcPct val="150000"/>
              </a:lnSpc>
            </a:pPr>
            <a:r>
              <a:rPr lang="tr-TR" dirty="0"/>
              <a:t>Ceylan, E., </a:t>
            </a:r>
            <a:r>
              <a:rPr lang="tr-TR" dirty="0" err="1"/>
              <a:t>Sağırekmekçi</a:t>
            </a:r>
            <a:r>
              <a:rPr lang="tr-TR" dirty="0"/>
              <a:t>, H., Tatar, E., &amp; Bilgin, İ. (2016). Ortaokul Öğrencilerinin Merak, Tutum ve Motivasyon Düzeylerine Göre Fen Bilgisi Dersi Başarılarının İncelenmesi. </a:t>
            </a:r>
            <a:r>
              <a:rPr lang="tr-TR" i="1" dirty="0"/>
              <a:t>Uşak Üniversitesi Sosyal Bilimler Dergisi</a:t>
            </a:r>
            <a:r>
              <a:rPr lang="tr-TR" dirty="0"/>
              <a:t>, 9(1), 39-52.</a:t>
            </a:r>
          </a:p>
          <a:p>
            <a:pPr algn="just">
              <a:lnSpc>
                <a:spcPct val="150000"/>
              </a:lnSpc>
            </a:pPr>
            <a:r>
              <a:rPr lang="tr-TR" dirty="0" err="1" smtClean="0"/>
              <a:t>Greenfield</a:t>
            </a:r>
            <a:r>
              <a:rPr lang="tr-TR" dirty="0"/>
              <a:t>, T. A. (1997). “</a:t>
            </a:r>
            <a:r>
              <a:rPr lang="tr-TR" dirty="0" err="1"/>
              <a:t>Gender</a:t>
            </a:r>
            <a:r>
              <a:rPr lang="tr-TR" dirty="0"/>
              <a:t> </a:t>
            </a:r>
            <a:r>
              <a:rPr lang="tr-TR" dirty="0" err="1"/>
              <a:t>and</a:t>
            </a:r>
            <a:r>
              <a:rPr lang="tr-TR" dirty="0"/>
              <a:t> </a:t>
            </a:r>
            <a:r>
              <a:rPr lang="tr-TR" dirty="0" err="1"/>
              <a:t>grade</a:t>
            </a:r>
            <a:r>
              <a:rPr lang="tr-TR" dirty="0"/>
              <a:t> </a:t>
            </a:r>
            <a:r>
              <a:rPr lang="tr-TR" dirty="0" err="1"/>
              <a:t>level</a:t>
            </a:r>
            <a:r>
              <a:rPr lang="tr-TR" dirty="0"/>
              <a:t>- </a:t>
            </a:r>
            <a:r>
              <a:rPr lang="tr-TR" dirty="0" err="1"/>
              <a:t>Differences</a:t>
            </a:r>
            <a:r>
              <a:rPr lang="tr-TR" dirty="0"/>
              <a:t> in </a:t>
            </a:r>
            <a:r>
              <a:rPr lang="tr-TR" dirty="0" err="1"/>
              <a:t>science</a:t>
            </a:r>
            <a:r>
              <a:rPr lang="tr-TR" dirty="0"/>
              <a:t> </a:t>
            </a:r>
            <a:r>
              <a:rPr lang="tr-TR" dirty="0" err="1"/>
              <a:t>interest</a:t>
            </a:r>
            <a:r>
              <a:rPr lang="tr-TR" dirty="0"/>
              <a:t> </a:t>
            </a:r>
            <a:r>
              <a:rPr lang="tr-TR" dirty="0" err="1"/>
              <a:t>and</a:t>
            </a:r>
            <a:r>
              <a:rPr lang="tr-TR" dirty="0"/>
              <a:t> </a:t>
            </a:r>
            <a:r>
              <a:rPr lang="tr-TR" dirty="0" err="1"/>
              <a:t>participation</a:t>
            </a:r>
            <a:r>
              <a:rPr lang="tr-TR" dirty="0"/>
              <a:t>”. </a:t>
            </a:r>
            <a:r>
              <a:rPr lang="tr-TR" dirty="0" err="1"/>
              <a:t>Science</a:t>
            </a:r>
            <a:r>
              <a:rPr lang="tr-TR" dirty="0"/>
              <a:t> </a:t>
            </a:r>
            <a:r>
              <a:rPr lang="tr-TR" dirty="0" err="1"/>
              <a:t>Education</a:t>
            </a:r>
            <a:r>
              <a:rPr lang="tr-TR" dirty="0"/>
              <a:t>, 81: 259-276.</a:t>
            </a:r>
          </a:p>
          <a:p>
            <a:endParaRPr lang="tr-TR" dirty="0"/>
          </a:p>
        </p:txBody>
      </p:sp>
    </p:spTree>
    <p:extLst>
      <p:ext uri="{BB962C8B-B14F-4D97-AF65-F5344CB8AC3E}">
        <p14:creationId xmlns:p14="http://schemas.microsoft.com/office/powerpoint/2010/main" val="40932638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REFERENCES</a:t>
            </a:r>
            <a:endParaRPr lang="tr-TR" b="1" dirty="0"/>
          </a:p>
        </p:txBody>
      </p:sp>
      <p:sp>
        <p:nvSpPr>
          <p:cNvPr id="3" name="İçerik Yer Tutucusu 2"/>
          <p:cNvSpPr>
            <a:spLocks noGrp="1"/>
          </p:cNvSpPr>
          <p:nvPr>
            <p:ph idx="1"/>
          </p:nvPr>
        </p:nvSpPr>
        <p:spPr>
          <a:xfrm>
            <a:off x="227392" y="1270000"/>
            <a:ext cx="9192380" cy="5326743"/>
          </a:xfrm>
        </p:spPr>
        <p:txBody>
          <a:bodyPr>
            <a:noAutofit/>
          </a:bodyPr>
          <a:lstStyle/>
          <a:p>
            <a:pPr algn="just">
              <a:lnSpc>
                <a:spcPct val="160000"/>
              </a:lnSpc>
            </a:pPr>
            <a:r>
              <a:rPr lang="tr-TR" dirty="0" err="1"/>
              <a:t>Kashdan</a:t>
            </a:r>
            <a:r>
              <a:rPr lang="tr-TR" dirty="0"/>
              <a:t>, T.B., &amp; Silvia, P.J. (2009). </a:t>
            </a:r>
            <a:r>
              <a:rPr lang="tr-TR" dirty="0" err="1"/>
              <a:t>Curiosity</a:t>
            </a:r>
            <a:r>
              <a:rPr lang="tr-TR" dirty="0"/>
              <a:t> </a:t>
            </a:r>
            <a:r>
              <a:rPr lang="tr-TR" dirty="0" err="1"/>
              <a:t>and</a:t>
            </a:r>
            <a:r>
              <a:rPr lang="tr-TR" dirty="0"/>
              <a:t> </a:t>
            </a:r>
            <a:r>
              <a:rPr lang="tr-TR" dirty="0" err="1"/>
              <a:t>interest</a:t>
            </a:r>
            <a:r>
              <a:rPr lang="tr-TR" dirty="0"/>
              <a:t>: </a:t>
            </a:r>
            <a:r>
              <a:rPr lang="tr-TR" dirty="0" err="1"/>
              <a:t>The</a:t>
            </a:r>
            <a:r>
              <a:rPr lang="tr-TR" dirty="0"/>
              <a:t> </a:t>
            </a:r>
            <a:r>
              <a:rPr lang="tr-TR" dirty="0" err="1"/>
              <a:t>beneﬁts</a:t>
            </a:r>
            <a:r>
              <a:rPr lang="tr-TR" dirty="0"/>
              <a:t> of </a:t>
            </a:r>
            <a:r>
              <a:rPr lang="tr-TR" dirty="0" err="1"/>
              <a:t>thriving</a:t>
            </a:r>
            <a:r>
              <a:rPr lang="tr-TR" dirty="0"/>
              <a:t> on </a:t>
            </a:r>
            <a:r>
              <a:rPr lang="tr-TR" dirty="0" err="1"/>
              <a:t>novelty</a:t>
            </a:r>
            <a:r>
              <a:rPr lang="tr-TR" dirty="0"/>
              <a:t> </a:t>
            </a:r>
            <a:r>
              <a:rPr lang="tr-TR" dirty="0" err="1"/>
              <a:t>and</a:t>
            </a:r>
            <a:r>
              <a:rPr lang="tr-TR" dirty="0"/>
              <a:t> </a:t>
            </a:r>
            <a:r>
              <a:rPr lang="tr-TR" dirty="0" err="1"/>
              <a:t>challenge</a:t>
            </a:r>
            <a:r>
              <a:rPr lang="tr-TR" dirty="0"/>
              <a:t>. </a:t>
            </a:r>
            <a:r>
              <a:rPr lang="tr-TR" dirty="0" err="1"/>
              <a:t>In</a:t>
            </a:r>
            <a:r>
              <a:rPr lang="tr-TR" dirty="0"/>
              <a:t> S. Lopez &amp; C.R. </a:t>
            </a:r>
            <a:r>
              <a:rPr lang="tr-TR" dirty="0" err="1"/>
              <a:t>Snyder</a:t>
            </a:r>
            <a:r>
              <a:rPr lang="tr-TR" dirty="0"/>
              <a:t> (</a:t>
            </a:r>
            <a:r>
              <a:rPr lang="tr-TR" dirty="0" err="1"/>
              <a:t>Eds</a:t>
            </a:r>
            <a:r>
              <a:rPr lang="tr-TR" dirty="0"/>
              <a:t>.), Oxford </a:t>
            </a:r>
            <a:r>
              <a:rPr lang="tr-TR" dirty="0" err="1"/>
              <a:t>handbook</a:t>
            </a:r>
            <a:r>
              <a:rPr lang="tr-TR" dirty="0"/>
              <a:t> of </a:t>
            </a:r>
            <a:r>
              <a:rPr lang="tr-TR" dirty="0" err="1"/>
              <a:t>positive</a:t>
            </a:r>
            <a:r>
              <a:rPr lang="tr-TR" dirty="0"/>
              <a:t> </a:t>
            </a:r>
            <a:r>
              <a:rPr lang="tr-TR" dirty="0" err="1"/>
              <a:t>psychology</a:t>
            </a:r>
            <a:r>
              <a:rPr lang="tr-TR" dirty="0"/>
              <a:t> (</a:t>
            </a:r>
            <a:r>
              <a:rPr lang="tr-TR" dirty="0" err="1"/>
              <a:t>pp</a:t>
            </a:r>
            <a:r>
              <a:rPr lang="tr-TR" dirty="0"/>
              <a:t>. 367–374). New York, NY: Oxford </a:t>
            </a:r>
            <a:r>
              <a:rPr lang="tr-TR" dirty="0" err="1"/>
              <a:t>University</a:t>
            </a:r>
            <a:r>
              <a:rPr lang="tr-TR" dirty="0"/>
              <a:t> </a:t>
            </a:r>
            <a:r>
              <a:rPr lang="tr-TR" dirty="0" err="1"/>
              <a:t>Press</a:t>
            </a:r>
            <a:r>
              <a:rPr lang="tr-TR" dirty="0" smtClean="0"/>
              <a:t>.</a:t>
            </a:r>
          </a:p>
          <a:p>
            <a:pPr algn="just">
              <a:lnSpc>
                <a:spcPct val="160000"/>
              </a:lnSpc>
            </a:pPr>
            <a:r>
              <a:rPr lang="tr-TR" dirty="0" err="1" smtClean="0"/>
              <a:t>Leslie</a:t>
            </a:r>
            <a:r>
              <a:rPr lang="tr-TR" dirty="0"/>
              <a:t>, I. (2014). </a:t>
            </a:r>
            <a:r>
              <a:rPr lang="tr-TR" dirty="0" err="1"/>
              <a:t>Curious</a:t>
            </a:r>
            <a:r>
              <a:rPr lang="tr-TR" dirty="0"/>
              <a:t>: </a:t>
            </a:r>
            <a:r>
              <a:rPr lang="tr-TR" dirty="0" err="1"/>
              <a:t>The</a:t>
            </a:r>
            <a:r>
              <a:rPr lang="tr-TR" dirty="0"/>
              <a:t> </a:t>
            </a:r>
            <a:r>
              <a:rPr lang="tr-TR" dirty="0" err="1"/>
              <a:t>desire</a:t>
            </a:r>
            <a:r>
              <a:rPr lang="tr-TR" dirty="0"/>
              <a:t> </a:t>
            </a:r>
            <a:r>
              <a:rPr lang="tr-TR" dirty="0" err="1"/>
              <a:t>to</a:t>
            </a:r>
            <a:r>
              <a:rPr lang="tr-TR" dirty="0"/>
              <a:t> </a:t>
            </a:r>
            <a:r>
              <a:rPr lang="tr-TR" dirty="0" err="1"/>
              <a:t>know</a:t>
            </a:r>
            <a:r>
              <a:rPr lang="tr-TR" dirty="0"/>
              <a:t> </a:t>
            </a:r>
            <a:r>
              <a:rPr lang="tr-TR" dirty="0" err="1"/>
              <a:t>and</a:t>
            </a:r>
            <a:r>
              <a:rPr lang="tr-TR" dirty="0"/>
              <a:t> </a:t>
            </a:r>
            <a:r>
              <a:rPr lang="tr-TR" dirty="0" err="1"/>
              <a:t>why</a:t>
            </a:r>
            <a:r>
              <a:rPr lang="tr-TR" dirty="0"/>
              <a:t> </a:t>
            </a:r>
            <a:r>
              <a:rPr lang="tr-TR" dirty="0" err="1"/>
              <a:t>your</a:t>
            </a:r>
            <a:r>
              <a:rPr lang="tr-TR" dirty="0"/>
              <a:t> </a:t>
            </a:r>
            <a:r>
              <a:rPr lang="tr-TR" dirty="0" err="1"/>
              <a:t>future</a:t>
            </a:r>
            <a:r>
              <a:rPr lang="tr-TR" dirty="0"/>
              <a:t> </a:t>
            </a:r>
            <a:r>
              <a:rPr lang="tr-TR" dirty="0" err="1"/>
              <a:t>depends</a:t>
            </a:r>
            <a:r>
              <a:rPr lang="tr-TR" dirty="0"/>
              <a:t> on it. </a:t>
            </a:r>
            <a:r>
              <a:rPr lang="tr-TR" dirty="0" err="1"/>
              <a:t>Philadelphia</a:t>
            </a:r>
            <a:r>
              <a:rPr lang="tr-TR" dirty="0"/>
              <a:t>: Basic </a:t>
            </a:r>
            <a:r>
              <a:rPr lang="tr-TR" dirty="0" err="1"/>
              <a:t>Books</a:t>
            </a:r>
            <a:r>
              <a:rPr lang="tr-TR" dirty="0"/>
              <a:t>.</a:t>
            </a:r>
          </a:p>
          <a:p>
            <a:pPr algn="just">
              <a:lnSpc>
                <a:spcPct val="160000"/>
              </a:lnSpc>
            </a:pPr>
            <a:r>
              <a:rPr lang="tr-TR" dirty="0" err="1"/>
              <a:t>Pisula</a:t>
            </a:r>
            <a:r>
              <a:rPr lang="tr-TR" dirty="0"/>
              <a:t>, W. (2009). </a:t>
            </a:r>
            <a:r>
              <a:rPr lang="tr-TR" dirty="0" err="1"/>
              <a:t>Curiosity</a:t>
            </a:r>
            <a:r>
              <a:rPr lang="tr-TR" dirty="0"/>
              <a:t> </a:t>
            </a:r>
            <a:r>
              <a:rPr lang="tr-TR" dirty="0" err="1"/>
              <a:t>and</a:t>
            </a:r>
            <a:r>
              <a:rPr lang="tr-TR" dirty="0"/>
              <a:t> </a:t>
            </a:r>
            <a:r>
              <a:rPr lang="tr-TR" dirty="0" err="1"/>
              <a:t>information</a:t>
            </a:r>
            <a:r>
              <a:rPr lang="tr-TR" dirty="0"/>
              <a:t> </a:t>
            </a:r>
            <a:r>
              <a:rPr lang="tr-TR" dirty="0" err="1"/>
              <a:t>seeking</a:t>
            </a:r>
            <a:r>
              <a:rPr lang="tr-TR" dirty="0"/>
              <a:t> in </a:t>
            </a:r>
            <a:r>
              <a:rPr lang="tr-TR" dirty="0" err="1"/>
              <a:t>animal</a:t>
            </a:r>
            <a:r>
              <a:rPr lang="tr-TR" dirty="0"/>
              <a:t> </a:t>
            </a:r>
            <a:r>
              <a:rPr lang="tr-TR" dirty="0" err="1"/>
              <a:t>and</a:t>
            </a:r>
            <a:r>
              <a:rPr lang="tr-TR" dirty="0"/>
              <a:t> </a:t>
            </a:r>
            <a:r>
              <a:rPr lang="tr-TR" dirty="0" err="1"/>
              <a:t>human</a:t>
            </a:r>
            <a:r>
              <a:rPr lang="tr-TR" dirty="0"/>
              <a:t> </a:t>
            </a:r>
            <a:r>
              <a:rPr lang="tr-TR" dirty="0" err="1"/>
              <a:t>behavior</a:t>
            </a:r>
            <a:r>
              <a:rPr lang="tr-TR" dirty="0"/>
              <a:t>. Boca </a:t>
            </a:r>
            <a:r>
              <a:rPr lang="tr-TR" dirty="0" err="1"/>
              <a:t>Raton</a:t>
            </a:r>
            <a:r>
              <a:rPr lang="tr-TR" dirty="0"/>
              <a:t>, FL: Brown </a:t>
            </a:r>
            <a:r>
              <a:rPr lang="tr-TR" dirty="0" err="1"/>
              <a:t>Walker</a:t>
            </a:r>
            <a:r>
              <a:rPr lang="tr-TR" dirty="0"/>
              <a:t> </a:t>
            </a:r>
            <a:r>
              <a:rPr lang="tr-TR" dirty="0" err="1"/>
              <a:t>Press</a:t>
            </a:r>
            <a:r>
              <a:rPr lang="tr-TR" dirty="0" smtClean="0"/>
              <a:t>.</a:t>
            </a:r>
          </a:p>
          <a:p>
            <a:pPr algn="just">
              <a:lnSpc>
                <a:spcPct val="160000"/>
              </a:lnSpc>
            </a:pPr>
            <a:r>
              <a:rPr lang="tr-TR" dirty="0" err="1"/>
              <a:t>Reio</a:t>
            </a:r>
            <a:r>
              <a:rPr lang="tr-TR" dirty="0"/>
              <a:t>, T.G., </a:t>
            </a:r>
            <a:r>
              <a:rPr lang="tr-TR" dirty="0" err="1"/>
              <a:t>Petrosko</a:t>
            </a:r>
            <a:r>
              <a:rPr lang="tr-TR" dirty="0"/>
              <a:t>, J.M., </a:t>
            </a:r>
            <a:r>
              <a:rPr lang="tr-TR" dirty="0" err="1"/>
              <a:t>Wiswell</a:t>
            </a:r>
            <a:r>
              <a:rPr lang="tr-TR" dirty="0"/>
              <a:t>, A.K., &amp; </a:t>
            </a:r>
            <a:r>
              <a:rPr lang="tr-TR" dirty="0" err="1"/>
              <a:t>Thongsukmag</a:t>
            </a:r>
            <a:r>
              <a:rPr lang="tr-TR" dirty="0"/>
              <a:t>, J. (2006). </a:t>
            </a:r>
            <a:r>
              <a:rPr lang="tr-TR" dirty="0" err="1"/>
              <a:t>The</a:t>
            </a:r>
            <a:r>
              <a:rPr lang="tr-TR" dirty="0"/>
              <a:t> </a:t>
            </a:r>
            <a:r>
              <a:rPr lang="tr-TR" dirty="0" err="1"/>
              <a:t>measurement</a:t>
            </a:r>
            <a:r>
              <a:rPr lang="tr-TR" dirty="0"/>
              <a:t> </a:t>
            </a:r>
            <a:r>
              <a:rPr lang="tr-TR" dirty="0" err="1"/>
              <a:t>and</a:t>
            </a:r>
            <a:r>
              <a:rPr lang="tr-TR" dirty="0"/>
              <a:t> </a:t>
            </a:r>
            <a:r>
              <a:rPr lang="tr-TR" dirty="0" err="1"/>
              <a:t>conceptualization</a:t>
            </a:r>
            <a:r>
              <a:rPr lang="tr-TR" dirty="0"/>
              <a:t> of </a:t>
            </a:r>
            <a:r>
              <a:rPr lang="tr-TR" dirty="0" err="1"/>
              <a:t>curiosity</a:t>
            </a:r>
            <a:r>
              <a:rPr lang="tr-TR" dirty="0"/>
              <a:t>. </a:t>
            </a:r>
            <a:r>
              <a:rPr lang="tr-TR" dirty="0" err="1"/>
              <a:t>The</a:t>
            </a:r>
            <a:r>
              <a:rPr lang="tr-TR" dirty="0"/>
              <a:t> </a:t>
            </a:r>
            <a:r>
              <a:rPr lang="tr-TR" dirty="0" err="1"/>
              <a:t>Journal</a:t>
            </a:r>
            <a:r>
              <a:rPr lang="tr-TR" dirty="0"/>
              <a:t> of </a:t>
            </a:r>
            <a:r>
              <a:rPr lang="tr-TR" dirty="0" err="1"/>
              <a:t>Genetic</a:t>
            </a:r>
            <a:r>
              <a:rPr lang="tr-TR" dirty="0"/>
              <a:t> </a:t>
            </a:r>
            <a:r>
              <a:rPr lang="tr-TR" dirty="0" err="1"/>
              <a:t>Psychology</a:t>
            </a:r>
            <a:r>
              <a:rPr lang="tr-TR" dirty="0"/>
              <a:t>, 167(2), 117–135.</a:t>
            </a:r>
          </a:p>
          <a:p>
            <a:endParaRPr lang="tr-TR" dirty="0"/>
          </a:p>
          <a:p>
            <a:endParaRPr lang="tr-TR" dirty="0"/>
          </a:p>
        </p:txBody>
      </p:sp>
    </p:spTree>
    <p:extLst>
      <p:ext uri="{BB962C8B-B14F-4D97-AF65-F5344CB8AC3E}">
        <p14:creationId xmlns:p14="http://schemas.microsoft.com/office/powerpoint/2010/main" val="31438590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REFERENCES</a:t>
            </a:r>
            <a:endParaRPr lang="tr-TR" dirty="0"/>
          </a:p>
        </p:txBody>
      </p:sp>
      <p:sp>
        <p:nvSpPr>
          <p:cNvPr id="3" name="İçerik Yer Tutucusu 2"/>
          <p:cNvSpPr>
            <a:spLocks noGrp="1"/>
          </p:cNvSpPr>
          <p:nvPr>
            <p:ph idx="1"/>
          </p:nvPr>
        </p:nvSpPr>
        <p:spPr>
          <a:xfrm>
            <a:off x="246743" y="1727201"/>
            <a:ext cx="9347199" cy="4314162"/>
          </a:xfrm>
        </p:spPr>
        <p:txBody>
          <a:bodyPr>
            <a:normAutofit/>
          </a:bodyPr>
          <a:lstStyle/>
          <a:p>
            <a:pPr algn="just">
              <a:lnSpc>
                <a:spcPct val="150000"/>
              </a:lnSpc>
            </a:pPr>
            <a:r>
              <a:rPr lang="tr-TR" dirty="0" smtClean="0"/>
              <a:t>Serin, G. (2010). İlköğretim 7. Sınıf Öğrencilerin </a:t>
            </a:r>
            <a:r>
              <a:rPr lang="tr-TR" dirty="0" err="1" smtClean="0"/>
              <a:t>Fene</a:t>
            </a:r>
            <a:r>
              <a:rPr lang="tr-TR" dirty="0" smtClean="0"/>
              <a:t> Karşı Meraklarının İncelenmesi. Mustafa Kemal </a:t>
            </a:r>
            <a:r>
              <a:rPr lang="tr-TR" dirty="0" err="1" smtClean="0"/>
              <a:t>University</a:t>
            </a:r>
            <a:r>
              <a:rPr lang="tr-TR" dirty="0" smtClean="0"/>
              <a:t> </a:t>
            </a:r>
            <a:r>
              <a:rPr lang="tr-TR" dirty="0" err="1" smtClean="0"/>
              <a:t>Journal</a:t>
            </a:r>
            <a:r>
              <a:rPr lang="tr-TR" dirty="0" smtClean="0"/>
              <a:t> of </a:t>
            </a:r>
            <a:r>
              <a:rPr lang="tr-TR" dirty="0" err="1" smtClean="0"/>
              <a:t>Social</a:t>
            </a:r>
            <a:r>
              <a:rPr lang="tr-TR" dirty="0" smtClean="0"/>
              <a:t> </a:t>
            </a:r>
            <a:r>
              <a:rPr lang="tr-TR" dirty="0" err="1" smtClean="0"/>
              <a:t>Sciences</a:t>
            </a:r>
            <a:r>
              <a:rPr lang="tr-TR" dirty="0" smtClean="0"/>
              <a:t> </a:t>
            </a:r>
            <a:r>
              <a:rPr lang="tr-TR" dirty="0" err="1" smtClean="0"/>
              <a:t>Institute</a:t>
            </a:r>
            <a:r>
              <a:rPr lang="tr-TR" dirty="0" smtClean="0"/>
              <a:t> 7(13), 237 – 252. </a:t>
            </a:r>
          </a:p>
          <a:p>
            <a:pPr algn="just">
              <a:lnSpc>
                <a:spcPct val="150000"/>
              </a:lnSpc>
            </a:pPr>
            <a:r>
              <a:rPr lang="tr-TR" dirty="0" smtClean="0"/>
              <a:t>Silvia, P.J. (2005). </a:t>
            </a:r>
            <a:r>
              <a:rPr lang="tr-TR" dirty="0" err="1" smtClean="0"/>
              <a:t>What</a:t>
            </a:r>
            <a:r>
              <a:rPr lang="tr-TR" dirty="0" smtClean="0"/>
              <a:t> is </a:t>
            </a:r>
            <a:r>
              <a:rPr lang="tr-TR" dirty="0" err="1" smtClean="0"/>
              <a:t>interesting</a:t>
            </a:r>
            <a:r>
              <a:rPr lang="tr-TR" dirty="0" smtClean="0"/>
              <a:t>? </a:t>
            </a:r>
            <a:r>
              <a:rPr lang="tr-TR" dirty="0" err="1" smtClean="0"/>
              <a:t>Exploring</a:t>
            </a:r>
            <a:r>
              <a:rPr lang="tr-TR" dirty="0" smtClean="0"/>
              <a:t> </a:t>
            </a:r>
            <a:r>
              <a:rPr lang="tr-TR" dirty="0" err="1" smtClean="0"/>
              <a:t>the</a:t>
            </a:r>
            <a:r>
              <a:rPr lang="tr-TR" dirty="0" smtClean="0"/>
              <a:t> </a:t>
            </a:r>
            <a:r>
              <a:rPr lang="tr-TR" dirty="0" err="1" smtClean="0"/>
              <a:t>appraisal</a:t>
            </a:r>
            <a:r>
              <a:rPr lang="tr-TR" dirty="0" smtClean="0"/>
              <a:t> </a:t>
            </a:r>
            <a:r>
              <a:rPr lang="tr-TR" dirty="0" err="1" smtClean="0"/>
              <a:t>structure</a:t>
            </a:r>
            <a:r>
              <a:rPr lang="tr-TR" dirty="0" smtClean="0"/>
              <a:t> of </a:t>
            </a:r>
            <a:r>
              <a:rPr lang="tr-TR" dirty="0" err="1" smtClean="0"/>
              <a:t>interest</a:t>
            </a:r>
            <a:r>
              <a:rPr lang="tr-TR" dirty="0" smtClean="0"/>
              <a:t>. </a:t>
            </a:r>
            <a:r>
              <a:rPr lang="tr-TR" dirty="0" err="1" smtClean="0"/>
              <a:t>Emotion</a:t>
            </a:r>
            <a:r>
              <a:rPr lang="tr-TR" dirty="0" smtClean="0"/>
              <a:t>, 5(1), 89–102. </a:t>
            </a:r>
          </a:p>
          <a:p>
            <a:pPr algn="just">
              <a:lnSpc>
                <a:spcPct val="150000"/>
              </a:lnSpc>
            </a:pPr>
            <a:r>
              <a:rPr lang="tr-TR" dirty="0" smtClean="0"/>
              <a:t>Silvia, P.J. (2008). </a:t>
            </a:r>
            <a:r>
              <a:rPr lang="tr-TR" dirty="0" err="1" smtClean="0"/>
              <a:t>Interest</a:t>
            </a:r>
            <a:r>
              <a:rPr lang="tr-TR" dirty="0" err="1"/>
              <a:t>-</a:t>
            </a:r>
            <a:r>
              <a:rPr lang="tr-TR" dirty="0" err="1" smtClean="0"/>
              <a:t>The</a:t>
            </a:r>
            <a:r>
              <a:rPr lang="tr-TR" dirty="0" smtClean="0"/>
              <a:t> </a:t>
            </a:r>
            <a:r>
              <a:rPr lang="tr-TR" dirty="0" err="1" smtClean="0"/>
              <a:t>curious</a:t>
            </a:r>
            <a:r>
              <a:rPr lang="tr-TR" dirty="0" smtClean="0"/>
              <a:t> </a:t>
            </a:r>
            <a:r>
              <a:rPr lang="tr-TR" dirty="0" err="1" smtClean="0"/>
              <a:t>emotion</a:t>
            </a:r>
            <a:r>
              <a:rPr lang="tr-TR" dirty="0" smtClean="0"/>
              <a:t>. </a:t>
            </a:r>
            <a:r>
              <a:rPr lang="tr-TR" dirty="0" err="1" smtClean="0"/>
              <a:t>Current</a:t>
            </a:r>
            <a:r>
              <a:rPr lang="tr-TR" dirty="0" smtClean="0"/>
              <a:t> </a:t>
            </a:r>
            <a:r>
              <a:rPr lang="tr-TR" dirty="0" err="1" smtClean="0"/>
              <a:t>Directions</a:t>
            </a:r>
            <a:r>
              <a:rPr lang="tr-TR" dirty="0" smtClean="0"/>
              <a:t> in </a:t>
            </a:r>
            <a:r>
              <a:rPr lang="tr-TR" dirty="0" err="1" smtClean="0"/>
              <a:t>Psychological</a:t>
            </a:r>
            <a:r>
              <a:rPr lang="tr-TR" dirty="0" smtClean="0"/>
              <a:t> </a:t>
            </a:r>
            <a:r>
              <a:rPr lang="tr-TR" dirty="0" err="1" smtClean="0"/>
              <a:t>Science</a:t>
            </a:r>
            <a:r>
              <a:rPr lang="tr-TR" dirty="0" smtClean="0"/>
              <a:t>, 17(1), 57–60.</a:t>
            </a:r>
          </a:p>
          <a:p>
            <a:endParaRPr lang="tr-TR" dirty="0"/>
          </a:p>
        </p:txBody>
      </p:sp>
    </p:spTree>
    <p:extLst>
      <p:ext uri="{BB962C8B-B14F-4D97-AF65-F5344CB8AC3E}">
        <p14:creationId xmlns:p14="http://schemas.microsoft.com/office/powerpoint/2010/main" val="2325258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2160589"/>
            <a:ext cx="8887580" cy="3880773"/>
          </a:xfrm>
        </p:spPr>
        <p:txBody>
          <a:bodyPr>
            <a:normAutofit/>
          </a:bodyPr>
          <a:lstStyle/>
          <a:p>
            <a:pPr algn="just">
              <a:lnSpc>
                <a:spcPct val="150000"/>
              </a:lnSpc>
            </a:pPr>
            <a:r>
              <a:rPr lang="en-US" sz="2800" dirty="0" smtClean="0"/>
              <a:t>As curiosity ensures that people develop a broad set of knowledge, skills and experience, it plays a fundamental role in human cognitive, social, emotional, spiritual and physical development, education and scientiﬁc discovery (Silvia, 2008). </a:t>
            </a:r>
            <a:endParaRPr lang="tr-TR" sz="2800" dirty="0"/>
          </a:p>
        </p:txBody>
      </p:sp>
    </p:spTree>
    <p:extLst>
      <p:ext uri="{BB962C8B-B14F-4D97-AF65-F5344CB8AC3E}">
        <p14:creationId xmlns:p14="http://schemas.microsoft.com/office/powerpoint/2010/main" val="27087536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THANK YOU FOR YOUR LISTENING</a:t>
            </a:r>
            <a:endParaRPr lang="tr-TR" b="1" dirty="0"/>
          </a:p>
        </p:txBody>
      </p:sp>
      <p:pic>
        <p:nvPicPr>
          <p:cNvPr id="4" name="Picture 2" descr="http://i.quoteaddicts.com/media/q4/227685.pn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035300" y="2160588"/>
            <a:ext cx="3881437"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233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3" y="2160589"/>
            <a:ext cx="8945637" cy="3880773"/>
          </a:xfrm>
        </p:spPr>
        <p:txBody>
          <a:bodyPr>
            <a:normAutofit lnSpcReduction="10000"/>
          </a:bodyPr>
          <a:lstStyle/>
          <a:p>
            <a:pPr algn="just">
              <a:lnSpc>
                <a:spcPct val="150000"/>
              </a:lnSpc>
            </a:pPr>
            <a:r>
              <a:rPr lang="en-US" sz="2800" dirty="0"/>
              <a:t>Overall, curiosity is considered a multidimensional construct represented by cognitive, physical and social factors (</a:t>
            </a:r>
            <a:r>
              <a:rPr lang="en-US" sz="2800" dirty="0" err="1"/>
              <a:t>Reio</a:t>
            </a:r>
            <a:r>
              <a:rPr lang="en-US" sz="2800" dirty="0"/>
              <a:t> et al., 2006), it can emerge from both social and non-social stimuli, and it has a profound inﬂuence on one’s well-being (</a:t>
            </a:r>
            <a:r>
              <a:rPr lang="en-US" sz="2800" dirty="0" err="1"/>
              <a:t>Kashdan</a:t>
            </a:r>
            <a:r>
              <a:rPr lang="en-US" sz="2800" dirty="0"/>
              <a:t> &amp; Silvia, 2009). </a:t>
            </a:r>
            <a:endParaRPr lang="tr-TR" sz="2800" dirty="0"/>
          </a:p>
          <a:p>
            <a:endParaRPr lang="tr-TR" dirty="0"/>
          </a:p>
        </p:txBody>
      </p:sp>
    </p:spTree>
    <p:extLst>
      <p:ext uri="{BB962C8B-B14F-4D97-AF65-F5344CB8AC3E}">
        <p14:creationId xmlns:p14="http://schemas.microsoft.com/office/powerpoint/2010/main" val="3449781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2819" y="534989"/>
            <a:ext cx="8596668" cy="5430382"/>
          </a:xfrm>
        </p:spPr>
        <p:txBody>
          <a:bodyPr>
            <a:noAutofit/>
          </a:bodyPr>
          <a:lstStyle/>
          <a:p>
            <a:pPr algn="just">
              <a:lnSpc>
                <a:spcPct val="150000"/>
              </a:lnSpc>
            </a:pPr>
            <a:r>
              <a:rPr lang="tr-TR" sz="2800" dirty="0" err="1"/>
              <a:t>Dewey</a:t>
            </a:r>
            <a:r>
              <a:rPr lang="tr-TR" sz="2800" dirty="0"/>
              <a:t> </a:t>
            </a:r>
            <a:r>
              <a:rPr lang="tr-TR" sz="2800" dirty="0" err="1"/>
              <a:t>believed</a:t>
            </a:r>
            <a:r>
              <a:rPr lang="tr-TR" sz="2800" dirty="0"/>
              <a:t> </a:t>
            </a:r>
            <a:r>
              <a:rPr lang="tr-TR" sz="2800" dirty="0" err="1"/>
              <a:t>that</a:t>
            </a:r>
            <a:r>
              <a:rPr lang="tr-TR" sz="2800" dirty="0"/>
              <a:t> </a:t>
            </a:r>
            <a:r>
              <a:rPr lang="tr-TR" sz="2800" dirty="0" err="1"/>
              <a:t>curiosity</a:t>
            </a:r>
            <a:r>
              <a:rPr lang="tr-TR" sz="2800" dirty="0"/>
              <a:t> is </a:t>
            </a:r>
            <a:r>
              <a:rPr lang="tr-TR" sz="2800" dirty="0" err="1"/>
              <a:t>the</a:t>
            </a:r>
            <a:r>
              <a:rPr lang="tr-TR" sz="2800" dirty="0"/>
              <a:t> </a:t>
            </a:r>
            <a:r>
              <a:rPr lang="tr-TR" sz="2800" dirty="0" err="1"/>
              <a:t>most</a:t>
            </a:r>
            <a:r>
              <a:rPr lang="tr-TR" sz="2800" dirty="0"/>
              <a:t> </a:t>
            </a:r>
            <a:r>
              <a:rPr lang="tr-TR" sz="2800" dirty="0" err="1"/>
              <a:t>essential</a:t>
            </a:r>
            <a:r>
              <a:rPr lang="tr-TR" sz="2800" dirty="0"/>
              <a:t> </a:t>
            </a:r>
            <a:r>
              <a:rPr lang="tr-TR" sz="2800" dirty="0" err="1"/>
              <a:t>component</a:t>
            </a:r>
            <a:r>
              <a:rPr lang="tr-TR" sz="2800" dirty="0"/>
              <a:t> of </a:t>
            </a:r>
            <a:r>
              <a:rPr lang="tr-TR" sz="2800" dirty="0" err="1"/>
              <a:t>learning</a:t>
            </a:r>
            <a:r>
              <a:rPr lang="tr-TR" sz="2800" dirty="0"/>
              <a:t>. </a:t>
            </a:r>
            <a:r>
              <a:rPr lang="tr-TR" sz="2800" dirty="0" err="1"/>
              <a:t>Curiosity</a:t>
            </a:r>
            <a:r>
              <a:rPr lang="tr-TR" sz="2800" dirty="0"/>
              <a:t> </a:t>
            </a:r>
            <a:r>
              <a:rPr lang="tr-TR" sz="2800" dirty="0" err="1"/>
              <a:t>motivates</a:t>
            </a:r>
            <a:r>
              <a:rPr lang="tr-TR" sz="2800" dirty="0"/>
              <a:t> </a:t>
            </a:r>
            <a:r>
              <a:rPr lang="tr-TR" sz="2800" dirty="0" err="1"/>
              <a:t>learning</a:t>
            </a:r>
            <a:r>
              <a:rPr lang="tr-TR" sz="2800" dirty="0"/>
              <a:t> </a:t>
            </a:r>
            <a:r>
              <a:rPr lang="tr-TR" sz="2800" dirty="0" err="1"/>
              <a:t>and</a:t>
            </a:r>
            <a:r>
              <a:rPr lang="tr-TR" sz="2800" dirty="0"/>
              <a:t> </a:t>
            </a:r>
            <a:r>
              <a:rPr lang="tr-TR" sz="2800" dirty="0" err="1"/>
              <a:t>academic</a:t>
            </a:r>
            <a:r>
              <a:rPr lang="tr-TR" sz="2800" dirty="0"/>
              <a:t> </a:t>
            </a:r>
            <a:r>
              <a:rPr lang="tr-TR" sz="2800" dirty="0" err="1"/>
              <a:t>performance</a:t>
            </a:r>
            <a:r>
              <a:rPr lang="tr-TR" sz="2800" dirty="0"/>
              <a:t>: People </a:t>
            </a:r>
            <a:r>
              <a:rPr lang="tr-TR" sz="2800" dirty="0" err="1"/>
              <a:t>who</a:t>
            </a:r>
            <a:r>
              <a:rPr lang="tr-TR" sz="2800" dirty="0"/>
              <a:t> </a:t>
            </a:r>
            <a:r>
              <a:rPr lang="tr-TR" sz="2800" dirty="0" err="1"/>
              <a:t>are</a:t>
            </a:r>
            <a:r>
              <a:rPr lang="tr-TR" sz="2800" dirty="0"/>
              <a:t> </a:t>
            </a:r>
            <a:r>
              <a:rPr lang="tr-TR" sz="2800" dirty="0" err="1"/>
              <a:t>more</a:t>
            </a:r>
            <a:r>
              <a:rPr lang="tr-TR" sz="2800" dirty="0"/>
              <a:t> </a:t>
            </a:r>
            <a:r>
              <a:rPr lang="tr-TR" sz="2800" dirty="0" err="1"/>
              <a:t>interested</a:t>
            </a:r>
            <a:r>
              <a:rPr lang="tr-TR" sz="2800" dirty="0"/>
              <a:t> in </a:t>
            </a:r>
            <a:r>
              <a:rPr lang="tr-TR" sz="2800" dirty="0" err="1"/>
              <a:t>given</a:t>
            </a:r>
            <a:r>
              <a:rPr lang="tr-TR" sz="2800" dirty="0"/>
              <a:t> </a:t>
            </a:r>
            <a:r>
              <a:rPr lang="tr-TR" sz="2800" dirty="0" err="1"/>
              <a:t>content</a:t>
            </a:r>
            <a:r>
              <a:rPr lang="tr-TR" sz="2800" dirty="0"/>
              <a:t> </a:t>
            </a:r>
            <a:r>
              <a:rPr lang="tr-TR" sz="2800" dirty="0" err="1"/>
              <a:t>spend</a:t>
            </a:r>
            <a:r>
              <a:rPr lang="tr-TR" sz="2800" dirty="0"/>
              <a:t> </a:t>
            </a:r>
            <a:r>
              <a:rPr lang="tr-TR" sz="2800" dirty="0" err="1"/>
              <a:t>more</a:t>
            </a:r>
            <a:r>
              <a:rPr lang="tr-TR" sz="2800" dirty="0"/>
              <a:t> time </a:t>
            </a:r>
            <a:r>
              <a:rPr lang="tr-TR" sz="2800" dirty="0" err="1"/>
              <a:t>reading</a:t>
            </a:r>
            <a:r>
              <a:rPr lang="tr-TR" sz="2800" dirty="0"/>
              <a:t> a </a:t>
            </a:r>
            <a:r>
              <a:rPr lang="tr-TR" sz="2800" dirty="0" err="1"/>
              <a:t>text</a:t>
            </a:r>
            <a:r>
              <a:rPr lang="tr-TR" sz="2800" dirty="0"/>
              <a:t>, </a:t>
            </a:r>
            <a:r>
              <a:rPr lang="tr-TR" sz="2800" dirty="0" err="1"/>
              <a:t>persist</a:t>
            </a:r>
            <a:r>
              <a:rPr lang="tr-TR" sz="2800" dirty="0"/>
              <a:t> </a:t>
            </a:r>
            <a:r>
              <a:rPr lang="tr-TR" sz="2800" dirty="0" err="1"/>
              <a:t>longer</a:t>
            </a:r>
            <a:r>
              <a:rPr lang="tr-TR" sz="2800" dirty="0"/>
              <a:t> at </a:t>
            </a:r>
            <a:r>
              <a:rPr lang="tr-TR" sz="2800" dirty="0" err="1"/>
              <a:t>the</a:t>
            </a:r>
            <a:r>
              <a:rPr lang="tr-TR" sz="2800" dirty="0"/>
              <a:t> </a:t>
            </a:r>
            <a:r>
              <a:rPr lang="tr-TR" sz="2800" dirty="0" err="1"/>
              <a:t>learning</a:t>
            </a:r>
            <a:r>
              <a:rPr lang="tr-TR" sz="2800" dirty="0"/>
              <a:t> </a:t>
            </a:r>
            <a:r>
              <a:rPr lang="tr-TR" sz="2800" dirty="0" err="1"/>
              <a:t>tasks</a:t>
            </a:r>
            <a:r>
              <a:rPr lang="tr-TR" sz="2800" dirty="0"/>
              <a:t>, </a:t>
            </a:r>
            <a:r>
              <a:rPr lang="tr-TR" sz="2800" dirty="0" err="1"/>
              <a:t>process</a:t>
            </a:r>
            <a:r>
              <a:rPr lang="tr-TR" sz="2800" dirty="0"/>
              <a:t> </a:t>
            </a:r>
            <a:r>
              <a:rPr lang="tr-TR" sz="2800" dirty="0" err="1"/>
              <a:t>the</a:t>
            </a:r>
            <a:r>
              <a:rPr lang="tr-TR" sz="2800" dirty="0"/>
              <a:t> </a:t>
            </a:r>
            <a:r>
              <a:rPr lang="tr-TR" sz="2800" dirty="0" err="1"/>
              <a:t>information</a:t>
            </a:r>
            <a:r>
              <a:rPr lang="tr-TR" sz="2800" dirty="0"/>
              <a:t> </a:t>
            </a:r>
            <a:r>
              <a:rPr lang="tr-TR" sz="2800" dirty="0" err="1"/>
              <a:t>more</a:t>
            </a:r>
            <a:r>
              <a:rPr lang="tr-TR" sz="2800" dirty="0"/>
              <a:t> </a:t>
            </a:r>
            <a:r>
              <a:rPr lang="tr-TR" sz="2800" dirty="0" err="1"/>
              <a:t>deeply</a:t>
            </a:r>
            <a:r>
              <a:rPr lang="tr-TR" sz="2800" dirty="0"/>
              <a:t>, </a:t>
            </a:r>
            <a:r>
              <a:rPr lang="tr-TR" sz="2800" dirty="0" err="1"/>
              <a:t>remember</a:t>
            </a:r>
            <a:r>
              <a:rPr lang="tr-TR" sz="2800" dirty="0"/>
              <a:t> </a:t>
            </a:r>
            <a:r>
              <a:rPr lang="tr-TR" sz="2800" dirty="0" err="1"/>
              <a:t>more</a:t>
            </a:r>
            <a:r>
              <a:rPr lang="tr-TR" sz="2800" dirty="0"/>
              <a:t> of </a:t>
            </a:r>
            <a:r>
              <a:rPr lang="tr-TR" sz="2800" dirty="0" err="1"/>
              <a:t>what</a:t>
            </a:r>
            <a:r>
              <a:rPr lang="tr-TR" sz="2800" dirty="0"/>
              <a:t> </a:t>
            </a:r>
            <a:r>
              <a:rPr lang="tr-TR" sz="2800" dirty="0" err="1"/>
              <a:t>they</a:t>
            </a:r>
            <a:r>
              <a:rPr lang="tr-TR" sz="2800" dirty="0"/>
              <a:t> </a:t>
            </a:r>
            <a:r>
              <a:rPr lang="tr-TR" sz="2800" dirty="0" err="1"/>
              <a:t>read</a:t>
            </a:r>
            <a:r>
              <a:rPr lang="tr-TR" sz="2800" dirty="0"/>
              <a:t> </a:t>
            </a:r>
            <a:r>
              <a:rPr lang="tr-TR" sz="2800" dirty="0" err="1"/>
              <a:t>and</a:t>
            </a:r>
            <a:r>
              <a:rPr lang="tr-TR" sz="2800" dirty="0"/>
              <a:t> </a:t>
            </a:r>
            <a:r>
              <a:rPr lang="tr-TR" sz="2800" dirty="0" err="1"/>
              <a:t>get</a:t>
            </a:r>
            <a:r>
              <a:rPr lang="tr-TR" sz="2800" dirty="0"/>
              <a:t> </a:t>
            </a:r>
            <a:r>
              <a:rPr lang="tr-TR" sz="2800" dirty="0" err="1"/>
              <a:t>better</a:t>
            </a:r>
            <a:r>
              <a:rPr lang="tr-TR" sz="2800" dirty="0"/>
              <a:t> </a:t>
            </a:r>
            <a:r>
              <a:rPr lang="tr-TR" sz="2800" dirty="0" err="1"/>
              <a:t>grades</a:t>
            </a:r>
            <a:r>
              <a:rPr lang="tr-TR" sz="2800" dirty="0"/>
              <a:t> in </a:t>
            </a:r>
            <a:r>
              <a:rPr lang="tr-TR" sz="2800" dirty="0" err="1"/>
              <a:t>class</a:t>
            </a:r>
            <a:r>
              <a:rPr lang="tr-TR" sz="2800" dirty="0"/>
              <a:t> (Silvia, 2005, 2008). </a:t>
            </a:r>
          </a:p>
        </p:txBody>
      </p:sp>
    </p:spTree>
    <p:extLst>
      <p:ext uri="{BB962C8B-B14F-4D97-AF65-F5344CB8AC3E}">
        <p14:creationId xmlns:p14="http://schemas.microsoft.com/office/powerpoint/2010/main" val="2646651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7390" y="418875"/>
            <a:ext cx="9410095" cy="5720668"/>
          </a:xfrm>
        </p:spPr>
        <p:txBody>
          <a:bodyPr>
            <a:noAutofit/>
          </a:bodyPr>
          <a:lstStyle/>
          <a:p>
            <a:pPr algn="just">
              <a:lnSpc>
                <a:spcPct val="150000"/>
              </a:lnSpc>
            </a:pPr>
            <a:r>
              <a:rPr lang="tr-TR" sz="2800" dirty="0" err="1"/>
              <a:t>Curiosity</a:t>
            </a:r>
            <a:r>
              <a:rPr lang="tr-TR" sz="2800" dirty="0"/>
              <a:t> </a:t>
            </a:r>
            <a:r>
              <a:rPr lang="tr-TR" sz="2800" dirty="0" err="1"/>
              <a:t>and</a:t>
            </a:r>
            <a:r>
              <a:rPr lang="tr-TR" sz="2800" dirty="0"/>
              <a:t> </a:t>
            </a:r>
            <a:r>
              <a:rPr lang="tr-TR" sz="2800" dirty="0" err="1"/>
              <a:t>questioning</a:t>
            </a:r>
            <a:r>
              <a:rPr lang="tr-TR" sz="2800" dirty="0"/>
              <a:t> </a:t>
            </a:r>
            <a:r>
              <a:rPr lang="tr-TR" sz="2800" dirty="0" err="1"/>
              <a:t>go</a:t>
            </a:r>
            <a:r>
              <a:rPr lang="tr-TR" sz="2800" dirty="0"/>
              <a:t> </a:t>
            </a:r>
            <a:r>
              <a:rPr lang="tr-TR" sz="2800" dirty="0" err="1"/>
              <a:t>hand</a:t>
            </a:r>
            <a:r>
              <a:rPr lang="tr-TR" sz="2800" dirty="0"/>
              <a:t>-in-</a:t>
            </a:r>
            <a:r>
              <a:rPr lang="tr-TR" sz="2800" dirty="0" err="1"/>
              <a:t>hand</a:t>
            </a:r>
            <a:r>
              <a:rPr lang="tr-TR" sz="2800" dirty="0"/>
              <a:t> in </a:t>
            </a:r>
            <a:r>
              <a:rPr lang="tr-TR" sz="2800" dirty="0" err="1"/>
              <a:t>the</a:t>
            </a:r>
            <a:r>
              <a:rPr lang="tr-TR" sz="2800" dirty="0"/>
              <a:t> </a:t>
            </a:r>
            <a:r>
              <a:rPr lang="tr-TR" sz="2800" dirty="0" err="1"/>
              <a:t>development</a:t>
            </a:r>
            <a:r>
              <a:rPr lang="tr-TR" sz="2800" dirty="0"/>
              <a:t> of </a:t>
            </a:r>
            <a:r>
              <a:rPr lang="tr-TR" sz="2800" dirty="0" err="1"/>
              <a:t>higher-level</a:t>
            </a:r>
            <a:r>
              <a:rPr lang="tr-TR" sz="2800" dirty="0"/>
              <a:t> </a:t>
            </a:r>
            <a:r>
              <a:rPr lang="tr-TR" sz="2800" dirty="0" err="1"/>
              <a:t>thinking</a:t>
            </a:r>
            <a:r>
              <a:rPr lang="tr-TR" sz="2800" dirty="0"/>
              <a:t> </a:t>
            </a:r>
            <a:r>
              <a:rPr lang="tr-TR" sz="2800" dirty="0" err="1"/>
              <a:t>skills</a:t>
            </a:r>
            <a:r>
              <a:rPr lang="tr-TR" sz="2800" dirty="0"/>
              <a:t> </a:t>
            </a:r>
            <a:r>
              <a:rPr lang="tr-TR" sz="2800" dirty="0" err="1"/>
              <a:t>and</a:t>
            </a:r>
            <a:r>
              <a:rPr lang="tr-TR" sz="2800" dirty="0"/>
              <a:t> </a:t>
            </a:r>
            <a:r>
              <a:rPr lang="tr-TR" sz="2800" dirty="0" err="1"/>
              <a:t>teaching</a:t>
            </a:r>
            <a:r>
              <a:rPr lang="tr-TR" sz="2800" dirty="0"/>
              <a:t> </a:t>
            </a:r>
            <a:r>
              <a:rPr lang="tr-TR" sz="2800" dirty="0" err="1"/>
              <a:t>for</a:t>
            </a:r>
            <a:r>
              <a:rPr lang="tr-TR" sz="2800" dirty="0"/>
              <a:t> </a:t>
            </a:r>
            <a:r>
              <a:rPr lang="tr-TR" sz="2800" dirty="0" err="1"/>
              <a:t>understanding</a:t>
            </a:r>
            <a:r>
              <a:rPr lang="tr-TR" sz="2800" dirty="0"/>
              <a:t>. </a:t>
            </a:r>
            <a:r>
              <a:rPr lang="tr-TR" sz="2800" dirty="0" err="1"/>
              <a:t>Curiosity</a:t>
            </a:r>
            <a:r>
              <a:rPr lang="tr-TR" sz="2800" dirty="0"/>
              <a:t> </a:t>
            </a:r>
            <a:r>
              <a:rPr lang="tr-TR" sz="2800" dirty="0" err="1"/>
              <a:t>fuels</a:t>
            </a:r>
            <a:r>
              <a:rPr lang="tr-TR" sz="2800" dirty="0"/>
              <a:t> </a:t>
            </a:r>
            <a:r>
              <a:rPr lang="tr-TR" sz="2800" dirty="0" err="1"/>
              <a:t>imagination</a:t>
            </a:r>
            <a:r>
              <a:rPr lang="tr-TR" sz="2800" dirty="0"/>
              <a:t> </a:t>
            </a:r>
            <a:r>
              <a:rPr lang="tr-TR" sz="2800" dirty="0" err="1"/>
              <a:t>and</a:t>
            </a:r>
            <a:r>
              <a:rPr lang="tr-TR" sz="2800" dirty="0"/>
              <a:t> </a:t>
            </a:r>
            <a:r>
              <a:rPr lang="tr-TR" sz="2800" dirty="0" err="1"/>
              <a:t>leads</a:t>
            </a:r>
            <a:r>
              <a:rPr lang="tr-TR" sz="2800" dirty="0"/>
              <a:t> </a:t>
            </a:r>
            <a:r>
              <a:rPr lang="tr-TR" sz="2800" dirty="0" err="1"/>
              <a:t>to</a:t>
            </a:r>
            <a:r>
              <a:rPr lang="tr-TR" sz="2800" dirty="0"/>
              <a:t> </a:t>
            </a:r>
            <a:r>
              <a:rPr lang="tr-TR" sz="2800" dirty="0" err="1"/>
              <a:t>wonderment</a:t>
            </a:r>
            <a:r>
              <a:rPr lang="tr-TR" sz="2800" dirty="0"/>
              <a:t>; </a:t>
            </a:r>
            <a:r>
              <a:rPr lang="tr-TR" sz="2800" dirty="0" err="1"/>
              <a:t>thus</a:t>
            </a:r>
            <a:r>
              <a:rPr lang="tr-TR" sz="2800" dirty="0"/>
              <a:t> it is a </a:t>
            </a:r>
            <a:r>
              <a:rPr lang="tr-TR" sz="2800" dirty="0" err="1"/>
              <a:t>prerequisite</a:t>
            </a:r>
            <a:r>
              <a:rPr lang="tr-TR" sz="2800" dirty="0"/>
              <a:t> </a:t>
            </a:r>
            <a:r>
              <a:rPr lang="tr-TR" sz="2800" dirty="0" err="1"/>
              <a:t>to</a:t>
            </a:r>
            <a:r>
              <a:rPr lang="tr-TR" sz="2800" dirty="0"/>
              <a:t> </a:t>
            </a:r>
            <a:r>
              <a:rPr lang="tr-TR" sz="2800" dirty="0" err="1"/>
              <a:t>good</a:t>
            </a:r>
            <a:r>
              <a:rPr lang="tr-TR" sz="2800" dirty="0"/>
              <a:t> </a:t>
            </a:r>
            <a:r>
              <a:rPr lang="tr-TR" sz="2800" dirty="0" err="1"/>
              <a:t>questioning</a:t>
            </a:r>
            <a:r>
              <a:rPr lang="tr-TR" sz="2800" dirty="0"/>
              <a:t>. </a:t>
            </a:r>
            <a:r>
              <a:rPr lang="tr-TR" sz="2800" dirty="0" err="1"/>
              <a:t>Engagement</a:t>
            </a:r>
            <a:r>
              <a:rPr lang="tr-TR" sz="2800" dirty="0"/>
              <a:t> is </a:t>
            </a:r>
            <a:r>
              <a:rPr lang="tr-TR" sz="2800" dirty="0" err="1"/>
              <a:t>sparked</a:t>
            </a:r>
            <a:r>
              <a:rPr lang="tr-TR" sz="2800" dirty="0"/>
              <a:t> </a:t>
            </a:r>
            <a:r>
              <a:rPr lang="tr-TR" sz="2800" dirty="0" err="1"/>
              <a:t>by</a:t>
            </a:r>
            <a:r>
              <a:rPr lang="tr-TR" sz="2800" dirty="0"/>
              <a:t> </a:t>
            </a:r>
            <a:r>
              <a:rPr lang="tr-TR" sz="2800" dirty="0" err="1"/>
              <a:t>curiosity</a:t>
            </a:r>
            <a:r>
              <a:rPr lang="tr-TR" sz="2800" dirty="0"/>
              <a:t>; </a:t>
            </a:r>
            <a:r>
              <a:rPr lang="tr-TR" sz="2800" dirty="0" err="1"/>
              <a:t>then</a:t>
            </a:r>
            <a:r>
              <a:rPr lang="tr-TR" sz="2800" dirty="0"/>
              <a:t> </a:t>
            </a:r>
            <a:r>
              <a:rPr lang="tr-TR" sz="2800" dirty="0" err="1"/>
              <a:t>deep</a:t>
            </a:r>
            <a:r>
              <a:rPr lang="tr-TR" sz="2800" dirty="0"/>
              <a:t> </a:t>
            </a:r>
            <a:r>
              <a:rPr lang="tr-TR" sz="2800" dirty="0" err="1"/>
              <a:t>thinking</a:t>
            </a:r>
            <a:r>
              <a:rPr lang="tr-TR" sz="2800" dirty="0"/>
              <a:t> is </a:t>
            </a:r>
            <a:r>
              <a:rPr lang="tr-TR" sz="2800" dirty="0" err="1"/>
              <a:t>guided</a:t>
            </a:r>
            <a:r>
              <a:rPr lang="tr-TR" sz="2800" dirty="0"/>
              <a:t> </a:t>
            </a:r>
            <a:r>
              <a:rPr lang="tr-TR" sz="2800" dirty="0" err="1"/>
              <a:t>by</a:t>
            </a:r>
            <a:r>
              <a:rPr lang="tr-TR" sz="2800" dirty="0"/>
              <a:t> </a:t>
            </a:r>
            <a:r>
              <a:rPr lang="tr-TR" sz="2800" dirty="0" err="1"/>
              <a:t>the</a:t>
            </a:r>
            <a:r>
              <a:rPr lang="tr-TR" sz="2800" dirty="0"/>
              <a:t> </a:t>
            </a:r>
            <a:r>
              <a:rPr lang="tr-TR" sz="2800" dirty="0" err="1"/>
              <a:t>question</a:t>
            </a:r>
            <a:r>
              <a:rPr lang="tr-TR" sz="2800" dirty="0"/>
              <a:t>. </a:t>
            </a:r>
            <a:r>
              <a:rPr lang="tr-TR" sz="2800" dirty="0" err="1"/>
              <a:t>So</a:t>
            </a:r>
            <a:r>
              <a:rPr lang="tr-TR" sz="2800" dirty="0"/>
              <a:t> </a:t>
            </a:r>
            <a:r>
              <a:rPr lang="tr-TR" sz="2800" dirty="0" err="1"/>
              <a:t>curiosity</a:t>
            </a:r>
            <a:r>
              <a:rPr lang="tr-TR" sz="2800" dirty="0"/>
              <a:t> is a </a:t>
            </a:r>
            <a:r>
              <a:rPr lang="tr-TR" sz="2800" dirty="0" err="1"/>
              <a:t>critical</a:t>
            </a:r>
            <a:r>
              <a:rPr lang="tr-TR" sz="2800" dirty="0"/>
              <a:t> </a:t>
            </a:r>
            <a:r>
              <a:rPr lang="tr-TR" sz="2800" dirty="0" err="1"/>
              <a:t>factor</a:t>
            </a:r>
            <a:r>
              <a:rPr lang="tr-TR" sz="2800" dirty="0"/>
              <a:t> in </a:t>
            </a:r>
            <a:r>
              <a:rPr lang="tr-TR" sz="2800" dirty="0" err="1"/>
              <a:t>the</a:t>
            </a:r>
            <a:r>
              <a:rPr lang="tr-TR" sz="2800" dirty="0"/>
              <a:t> </a:t>
            </a:r>
            <a:r>
              <a:rPr lang="tr-TR" sz="2800" dirty="0" err="1"/>
              <a:t>learning</a:t>
            </a:r>
            <a:r>
              <a:rPr lang="tr-TR" sz="2800" dirty="0"/>
              <a:t> </a:t>
            </a:r>
            <a:r>
              <a:rPr lang="tr-TR" sz="2800" dirty="0" err="1"/>
              <a:t>process</a:t>
            </a:r>
            <a:r>
              <a:rPr lang="tr-TR" sz="2800" dirty="0"/>
              <a:t>, </a:t>
            </a:r>
            <a:r>
              <a:rPr lang="tr-TR" sz="2800" dirty="0" err="1"/>
              <a:t>both</a:t>
            </a:r>
            <a:r>
              <a:rPr lang="tr-TR" sz="2800" dirty="0"/>
              <a:t> as a </a:t>
            </a:r>
            <a:r>
              <a:rPr lang="tr-TR" sz="2800" dirty="0" err="1"/>
              <a:t>motivator</a:t>
            </a:r>
            <a:r>
              <a:rPr lang="tr-TR" sz="2800" dirty="0"/>
              <a:t> </a:t>
            </a:r>
            <a:r>
              <a:rPr lang="tr-TR" sz="2800" dirty="0" err="1"/>
              <a:t>and</a:t>
            </a:r>
            <a:r>
              <a:rPr lang="tr-TR" sz="2800" dirty="0"/>
              <a:t> a </a:t>
            </a:r>
            <a:r>
              <a:rPr lang="tr-TR" sz="2800" dirty="0" err="1"/>
              <a:t>facilitator</a:t>
            </a:r>
            <a:r>
              <a:rPr lang="tr-TR" sz="2800" dirty="0"/>
              <a:t>.</a:t>
            </a:r>
          </a:p>
        </p:txBody>
      </p:sp>
    </p:spTree>
    <p:extLst>
      <p:ext uri="{BB962C8B-B14F-4D97-AF65-F5344CB8AC3E}">
        <p14:creationId xmlns:p14="http://schemas.microsoft.com/office/powerpoint/2010/main" val="2833888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4476" y="288246"/>
            <a:ext cx="9032723" cy="5996439"/>
          </a:xfrm>
        </p:spPr>
        <p:txBody>
          <a:bodyPr>
            <a:noAutofit/>
          </a:bodyPr>
          <a:lstStyle/>
          <a:p>
            <a:pPr algn="just">
              <a:lnSpc>
                <a:spcPct val="150000"/>
              </a:lnSpc>
            </a:pPr>
            <a:r>
              <a:rPr lang="tr-TR" sz="2800" dirty="0" err="1"/>
              <a:t>Scientiﬁc</a:t>
            </a:r>
            <a:r>
              <a:rPr lang="tr-TR" sz="2800" dirty="0"/>
              <a:t> </a:t>
            </a:r>
            <a:r>
              <a:rPr lang="tr-TR" sz="2800" dirty="0" err="1"/>
              <a:t>curiosity</a:t>
            </a:r>
            <a:r>
              <a:rPr lang="tr-TR" sz="2800" dirty="0"/>
              <a:t> can be </a:t>
            </a:r>
            <a:r>
              <a:rPr lang="tr-TR" sz="2800" dirty="0" err="1"/>
              <a:t>deﬁned</a:t>
            </a:r>
            <a:r>
              <a:rPr lang="tr-TR" sz="2800" dirty="0"/>
              <a:t> as a </a:t>
            </a:r>
            <a:r>
              <a:rPr lang="tr-TR" sz="2800" dirty="0" err="1"/>
              <a:t>desire</a:t>
            </a:r>
            <a:r>
              <a:rPr lang="tr-TR" sz="2800" dirty="0"/>
              <a:t> </a:t>
            </a:r>
            <a:r>
              <a:rPr lang="tr-TR" sz="2800" dirty="0" err="1"/>
              <a:t>to</a:t>
            </a:r>
            <a:r>
              <a:rPr lang="tr-TR" sz="2800" dirty="0"/>
              <a:t> </a:t>
            </a:r>
            <a:r>
              <a:rPr lang="tr-TR" sz="2800" dirty="0" err="1"/>
              <a:t>understand</a:t>
            </a:r>
            <a:r>
              <a:rPr lang="tr-TR" sz="2800" dirty="0"/>
              <a:t> </a:t>
            </a:r>
            <a:r>
              <a:rPr lang="tr-TR" sz="2800" dirty="0" err="1"/>
              <a:t>and</a:t>
            </a:r>
            <a:r>
              <a:rPr lang="tr-TR" sz="2800" dirty="0"/>
              <a:t> a </a:t>
            </a:r>
            <a:r>
              <a:rPr lang="tr-TR" sz="2800" dirty="0" err="1"/>
              <a:t>quest</a:t>
            </a:r>
            <a:r>
              <a:rPr lang="tr-TR" sz="2800" dirty="0"/>
              <a:t> </a:t>
            </a:r>
            <a:r>
              <a:rPr lang="tr-TR" sz="2800" dirty="0" err="1"/>
              <a:t>for</a:t>
            </a:r>
            <a:r>
              <a:rPr lang="tr-TR" sz="2800" dirty="0"/>
              <a:t> </a:t>
            </a:r>
            <a:r>
              <a:rPr lang="tr-TR" sz="2800" dirty="0" err="1"/>
              <a:t>knowledge</a:t>
            </a:r>
            <a:r>
              <a:rPr lang="tr-TR" sz="2800" dirty="0"/>
              <a:t> </a:t>
            </a:r>
            <a:r>
              <a:rPr lang="tr-TR" sz="2800" dirty="0" err="1"/>
              <a:t>regarding</a:t>
            </a:r>
            <a:r>
              <a:rPr lang="tr-TR" sz="2800" dirty="0"/>
              <a:t> </a:t>
            </a:r>
            <a:r>
              <a:rPr lang="tr-TR" sz="2800" dirty="0" err="1"/>
              <a:t>natural</a:t>
            </a:r>
            <a:r>
              <a:rPr lang="tr-TR" sz="2800" dirty="0"/>
              <a:t> </a:t>
            </a:r>
            <a:r>
              <a:rPr lang="tr-TR" sz="2800" dirty="0" err="1"/>
              <a:t>phenomena</a:t>
            </a:r>
            <a:r>
              <a:rPr lang="tr-TR" sz="2800" dirty="0"/>
              <a:t> (</a:t>
            </a:r>
            <a:r>
              <a:rPr lang="tr-TR" sz="2800" dirty="0" err="1"/>
              <a:t>Krapp</a:t>
            </a:r>
            <a:r>
              <a:rPr lang="tr-TR" sz="2800" dirty="0"/>
              <a:t> &amp; </a:t>
            </a:r>
            <a:r>
              <a:rPr lang="tr-TR" sz="2800" dirty="0" err="1"/>
              <a:t>Prenzel</a:t>
            </a:r>
            <a:r>
              <a:rPr lang="tr-TR" sz="2800" dirty="0"/>
              <a:t>, 2011). </a:t>
            </a:r>
            <a:r>
              <a:rPr lang="tr-TR" sz="2800" dirty="0" err="1"/>
              <a:t>Like</a:t>
            </a:r>
            <a:r>
              <a:rPr lang="tr-TR" sz="2800" dirty="0"/>
              <a:t> </a:t>
            </a:r>
            <a:r>
              <a:rPr lang="tr-TR" sz="2800" dirty="0" err="1"/>
              <a:t>other</a:t>
            </a:r>
            <a:r>
              <a:rPr lang="tr-TR" sz="2800" dirty="0"/>
              <a:t> </a:t>
            </a:r>
            <a:r>
              <a:rPr lang="tr-TR" sz="2800" dirty="0" err="1"/>
              <a:t>content-speciﬁc</a:t>
            </a:r>
            <a:r>
              <a:rPr lang="tr-TR" sz="2800" dirty="0"/>
              <a:t> </a:t>
            </a:r>
            <a:r>
              <a:rPr lang="tr-TR" sz="2800" dirty="0" err="1"/>
              <a:t>curiosities</a:t>
            </a:r>
            <a:r>
              <a:rPr lang="tr-TR" sz="2800" dirty="0"/>
              <a:t>, </a:t>
            </a:r>
            <a:r>
              <a:rPr lang="tr-TR" sz="2800" dirty="0" err="1"/>
              <a:t>scientiﬁc</a:t>
            </a:r>
            <a:r>
              <a:rPr lang="tr-TR" sz="2800" dirty="0"/>
              <a:t> </a:t>
            </a:r>
            <a:r>
              <a:rPr lang="tr-TR" sz="2800" dirty="0" err="1"/>
              <a:t>curiosity</a:t>
            </a:r>
            <a:r>
              <a:rPr lang="tr-TR" sz="2800" dirty="0"/>
              <a:t> </a:t>
            </a:r>
            <a:r>
              <a:rPr lang="tr-TR" sz="2800" dirty="0" err="1"/>
              <a:t>will</a:t>
            </a:r>
            <a:r>
              <a:rPr lang="tr-TR" sz="2800" dirty="0"/>
              <a:t> </a:t>
            </a:r>
            <a:r>
              <a:rPr lang="tr-TR" sz="2800" dirty="0" err="1"/>
              <a:t>also</a:t>
            </a:r>
            <a:r>
              <a:rPr lang="tr-TR" sz="2800" dirty="0"/>
              <a:t> </a:t>
            </a:r>
            <a:r>
              <a:rPr lang="tr-TR" sz="2800" dirty="0" err="1"/>
              <a:t>cause</a:t>
            </a:r>
            <a:r>
              <a:rPr lang="tr-TR" sz="2800" dirty="0"/>
              <a:t> </a:t>
            </a:r>
            <a:r>
              <a:rPr lang="tr-TR" sz="2800" dirty="0" err="1"/>
              <a:t>the</a:t>
            </a:r>
            <a:r>
              <a:rPr lang="tr-TR" sz="2800" dirty="0"/>
              <a:t> </a:t>
            </a:r>
            <a:r>
              <a:rPr lang="tr-TR" sz="2800" dirty="0" err="1"/>
              <a:t>curious</a:t>
            </a:r>
            <a:r>
              <a:rPr lang="tr-TR" sz="2800" dirty="0"/>
              <a:t> </a:t>
            </a:r>
            <a:r>
              <a:rPr lang="tr-TR" sz="2800" dirty="0" err="1"/>
              <a:t>person</a:t>
            </a:r>
            <a:r>
              <a:rPr lang="tr-TR" sz="2800" dirty="0"/>
              <a:t> </a:t>
            </a:r>
            <a:r>
              <a:rPr lang="tr-TR" sz="2800" dirty="0" err="1"/>
              <a:t>to</a:t>
            </a:r>
            <a:r>
              <a:rPr lang="tr-TR" sz="2800" dirty="0"/>
              <a:t> </a:t>
            </a:r>
            <a:r>
              <a:rPr lang="tr-TR" sz="2800" dirty="0" err="1"/>
              <a:t>behave</a:t>
            </a:r>
            <a:r>
              <a:rPr lang="tr-TR" sz="2800" dirty="0"/>
              <a:t> in a </a:t>
            </a:r>
            <a:r>
              <a:rPr lang="tr-TR" sz="2800" dirty="0" err="1"/>
              <a:t>certain</a:t>
            </a:r>
            <a:r>
              <a:rPr lang="tr-TR" sz="2800" dirty="0"/>
              <a:t> </a:t>
            </a:r>
            <a:r>
              <a:rPr lang="tr-TR" sz="2800" dirty="0" err="1"/>
              <a:t>way</a:t>
            </a:r>
            <a:r>
              <a:rPr lang="tr-TR" sz="2800" dirty="0"/>
              <a:t>; </a:t>
            </a:r>
            <a:r>
              <a:rPr lang="tr-TR" sz="2800" dirty="0" err="1"/>
              <a:t>to</a:t>
            </a:r>
            <a:r>
              <a:rPr lang="tr-TR" sz="2800" dirty="0"/>
              <a:t> </a:t>
            </a:r>
            <a:r>
              <a:rPr lang="tr-TR" sz="2800" dirty="0" err="1"/>
              <a:t>take</a:t>
            </a:r>
            <a:r>
              <a:rPr lang="tr-TR" sz="2800" dirty="0"/>
              <a:t> </a:t>
            </a:r>
            <a:r>
              <a:rPr lang="tr-TR" sz="2800" dirty="0" err="1"/>
              <a:t>certain</a:t>
            </a:r>
            <a:r>
              <a:rPr lang="tr-TR" sz="2800" dirty="0"/>
              <a:t> </a:t>
            </a:r>
            <a:r>
              <a:rPr lang="tr-TR" sz="2800" dirty="0" err="1"/>
              <a:t>courses</a:t>
            </a:r>
            <a:r>
              <a:rPr lang="tr-TR" sz="2800" dirty="0"/>
              <a:t> of </a:t>
            </a:r>
            <a:r>
              <a:rPr lang="tr-TR" sz="2800" dirty="0" err="1"/>
              <a:t>action</a:t>
            </a:r>
            <a:r>
              <a:rPr lang="tr-TR" sz="2800" dirty="0"/>
              <a:t> </a:t>
            </a:r>
            <a:r>
              <a:rPr lang="tr-TR" sz="2800" dirty="0" err="1"/>
              <a:t>and</a:t>
            </a:r>
            <a:r>
              <a:rPr lang="tr-TR" sz="2800" dirty="0"/>
              <a:t> </a:t>
            </a:r>
            <a:r>
              <a:rPr lang="tr-TR" sz="2800" dirty="0" err="1"/>
              <a:t>to</a:t>
            </a:r>
            <a:r>
              <a:rPr lang="tr-TR" sz="2800" dirty="0"/>
              <a:t> </a:t>
            </a:r>
            <a:r>
              <a:rPr lang="tr-TR" sz="2800" dirty="0" err="1"/>
              <a:t>practice</a:t>
            </a:r>
            <a:r>
              <a:rPr lang="tr-TR" sz="2800" dirty="0"/>
              <a:t> </a:t>
            </a:r>
            <a:r>
              <a:rPr lang="tr-TR" sz="2800" dirty="0" err="1"/>
              <a:t>different</a:t>
            </a:r>
            <a:r>
              <a:rPr lang="tr-TR" sz="2800" dirty="0"/>
              <a:t> </a:t>
            </a:r>
            <a:r>
              <a:rPr lang="tr-TR" sz="2800" dirty="0" err="1"/>
              <a:t>skills</a:t>
            </a:r>
            <a:r>
              <a:rPr lang="tr-TR" sz="2800" dirty="0"/>
              <a:t> </a:t>
            </a:r>
            <a:r>
              <a:rPr lang="tr-TR" sz="2800" dirty="0" err="1"/>
              <a:t>that</a:t>
            </a:r>
            <a:r>
              <a:rPr lang="tr-TR" sz="2800" dirty="0"/>
              <a:t> </a:t>
            </a:r>
            <a:r>
              <a:rPr lang="tr-TR" sz="2800" dirty="0" err="1"/>
              <a:t>will</a:t>
            </a:r>
            <a:r>
              <a:rPr lang="tr-TR" sz="2800" dirty="0"/>
              <a:t> </a:t>
            </a:r>
            <a:r>
              <a:rPr lang="tr-TR" sz="2800" dirty="0" err="1"/>
              <a:t>enable</a:t>
            </a:r>
            <a:r>
              <a:rPr lang="tr-TR" sz="2800" dirty="0"/>
              <a:t> </a:t>
            </a:r>
            <a:r>
              <a:rPr lang="tr-TR" sz="2800" dirty="0" err="1"/>
              <a:t>the</a:t>
            </a:r>
            <a:r>
              <a:rPr lang="tr-TR" sz="2800" dirty="0"/>
              <a:t> </a:t>
            </a:r>
            <a:r>
              <a:rPr lang="tr-TR" sz="2800" dirty="0" err="1"/>
              <a:t>revelation</a:t>
            </a:r>
            <a:r>
              <a:rPr lang="tr-TR" sz="2800" dirty="0"/>
              <a:t> of </a:t>
            </a:r>
            <a:r>
              <a:rPr lang="tr-TR" sz="2800" dirty="0" err="1"/>
              <a:t>new</a:t>
            </a:r>
            <a:r>
              <a:rPr lang="tr-TR" sz="2800" dirty="0"/>
              <a:t> </a:t>
            </a:r>
            <a:r>
              <a:rPr lang="tr-TR" sz="2800" dirty="0" err="1"/>
              <a:t>pieces</a:t>
            </a:r>
            <a:r>
              <a:rPr lang="tr-TR" sz="2800" dirty="0"/>
              <a:t> of </a:t>
            </a:r>
            <a:r>
              <a:rPr lang="tr-TR" sz="2800" dirty="0" err="1"/>
              <a:t>information</a:t>
            </a:r>
            <a:r>
              <a:rPr lang="tr-TR" sz="2800" dirty="0"/>
              <a:t>. </a:t>
            </a:r>
          </a:p>
        </p:txBody>
      </p:sp>
    </p:spTree>
    <p:extLst>
      <p:ext uri="{BB962C8B-B14F-4D97-AF65-F5344CB8AC3E}">
        <p14:creationId xmlns:p14="http://schemas.microsoft.com/office/powerpoint/2010/main" val="2944478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8990" y="346304"/>
            <a:ext cx="9235923" cy="5793239"/>
          </a:xfrm>
        </p:spPr>
        <p:txBody>
          <a:bodyPr>
            <a:noAutofit/>
          </a:bodyPr>
          <a:lstStyle/>
          <a:p>
            <a:pPr marL="0" indent="0" algn="just">
              <a:lnSpc>
                <a:spcPct val="150000"/>
              </a:lnSpc>
              <a:buNone/>
            </a:pPr>
            <a:r>
              <a:rPr lang="en-US" sz="2800" dirty="0"/>
              <a:t>The act of discovery starts with the sense of curiosity. Through the sense of curiosity, students starts to make sense of objects and events around them .They research and question to learn the things they wonder about. Science classes involve many subjects that can nurture students’ sense of curiosity. Therefore, the sense of curiosity is one of the important elements affecting science education. </a:t>
            </a:r>
            <a:endParaRPr lang="tr-TR" sz="2800" dirty="0"/>
          </a:p>
        </p:txBody>
      </p:sp>
    </p:spTree>
    <p:extLst>
      <p:ext uri="{BB962C8B-B14F-4D97-AF65-F5344CB8AC3E}">
        <p14:creationId xmlns:p14="http://schemas.microsoft.com/office/powerpoint/2010/main" val="3640264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0877" y="0"/>
            <a:ext cx="8596668" cy="1320800"/>
          </a:xfrm>
        </p:spPr>
        <p:txBody>
          <a:bodyPr/>
          <a:lstStyle/>
          <a:p>
            <a:pPr algn="ctr"/>
            <a:r>
              <a:rPr lang="tr-TR" b="1" dirty="0" smtClean="0"/>
              <a:t>PURPOSE OF THE STUDY</a:t>
            </a:r>
            <a:endParaRPr lang="tr-TR" dirty="0"/>
          </a:p>
        </p:txBody>
      </p:sp>
      <p:sp>
        <p:nvSpPr>
          <p:cNvPr id="3" name="İçerik Yer Tutucusu 2"/>
          <p:cNvSpPr>
            <a:spLocks noGrp="1"/>
          </p:cNvSpPr>
          <p:nvPr>
            <p:ph idx="1"/>
          </p:nvPr>
        </p:nvSpPr>
        <p:spPr>
          <a:xfrm>
            <a:off x="379478" y="660400"/>
            <a:ext cx="9279465" cy="6117771"/>
          </a:xfrm>
        </p:spPr>
        <p:txBody>
          <a:bodyPr>
            <a:noAutofit/>
          </a:bodyPr>
          <a:lstStyle/>
          <a:p>
            <a:pPr marL="0" indent="0" algn="just">
              <a:lnSpc>
                <a:spcPct val="150000"/>
              </a:lnSpc>
              <a:buNone/>
            </a:pPr>
            <a:r>
              <a:rPr lang="en-US" sz="2800" dirty="0"/>
              <a:t>Different variables may affect the sense of curiosity positively or negatively. Detection of what these variables are and then taking the necessary precautions might contribute to the development of sense of curiosity and science education. In this regard, the current study aimed to investigate the secondary school students’ level of curiosity about science subjects (5</a:t>
            </a:r>
            <a:r>
              <a:rPr lang="en-US" sz="2800" baseline="30000" dirty="0"/>
              <a:t>th</a:t>
            </a:r>
            <a:r>
              <a:rPr lang="en-US" sz="2800" dirty="0"/>
              <a:t>-8</a:t>
            </a:r>
            <a:r>
              <a:rPr lang="en-US" sz="2800" baseline="30000" dirty="0"/>
              <a:t>th</a:t>
            </a:r>
            <a:r>
              <a:rPr lang="en-US" sz="2800" dirty="0"/>
              <a:t> graders) depending on the variables of grade level and gender.</a:t>
            </a:r>
            <a:endParaRPr lang="tr-TR" sz="2800" dirty="0"/>
          </a:p>
        </p:txBody>
      </p:sp>
    </p:spTree>
    <p:extLst>
      <p:ext uri="{BB962C8B-B14F-4D97-AF65-F5344CB8AC3E}">
        <p14:creationId xmlns:p14="http://schemas.microsoft.com/office/powerpoint/2010/main" val="4240688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93</TotalTime>
  <Words>1748</Words>
  <Application>Microsoft Office PowerPoint</Application>
  <PresentationFormat>Geniş ekran</PresentationFormat>
  <Paragraphs>119</Paragraphs>
  <Slides>30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30</vt:i4>
      </vt:variant>
    </vt:vector>
  </HeadingPairs>
  <TitlesOfParts>
    <vt:vector size="38" baseType="lpstr">
      <vt:lpstr>Arial</vt:lpstr>
      <vt:lpstr>Calibri</vt:lpstr>
      <vt:lpstr>PMingLiU</vt:lpstr>
      <vt:lpstr>Times New Roman</vt:lpstr>
      <vt:lpstr>Trebuchet MS</vt:lpstr>
      <vt:lpstr>Verdana</vt:lpstr>
      <vt:lpstr>Wingdings 3</vt:lpstr>
      <vt:lpstr>Yüzeyler</vt:lpstr>
      <vt:lpstr>Investigation of the Secondary School Students’ Level of Curiosity about Science Subjects depending on the Variables of Grade Level and Gender </vt:lpstr>
      <vt:lpstr>INTRODUCTION</vt:lpstr>
      <vt:lpstr>PowerPoint Sunusu</vt:lpstr>
      <vt:lpstr>PowerPoint Sunusu</vt:lpstr>
      <vt:lpstr>PowerPoint Sunusu</vt:lpstr>
      <vt:lpstr>PowerPoint Sunusu</vt:lpstr>
      <vt:lpstr>PowerPoint Sunusu</vt:lpstr>
      <vt:lpstr>PowerPoint Sunusu</vt:lpstr>
      <vt:lpstr>PURPOSE OF THE STUDY</vt:lpstr>
      <vt:lpstr>RESEARCH QUESTIONS</vt:lpstr>
      <vt:lpstr>METHODS</vt:lpstr>
      <vt:lpstr>Data Collection Tool</vt:lpstr>
      <vt:lpstr>Data Collection Tool</vt:lpstr>
      <vt:lpstr>Data Analysis</vt:lpstr>
      <vt:lpstr>FINDINGS</vt:lpstr>
      <vt:lpstr>PowerPoint Sunusu</vt:lpstr>
      <vt:lpstr>PowerPoint Sunusu</vt:lpstr>
      <vt:lpstr>PowerPoint Sunusu</vt:lpstr>
      <vt:lpstr>PowerPoint Sunusu</vt:lpstr>
      <vt:lpstr>PowerPoint Sunusu</vt:lpstr>
      <vt:lpstr>RESULTS AND DISCUSSION</vt:lpstr>
      <vt:lpstr>PowerPoint Sunusu</vt:lpstr>
      <vt:lpstr>PowerPoint Sunusu</vt:lpstr>
      <vt:lpstr>PowerPoint Sunusu</vt:lpstr>
      <vt:lpstr>PowerPoint Sunusu</vt:lpstr>
      <vt:lpstr>PowerPoint Sunusu</vt:lpstr>
      <vt:lpstr>REFERENCES</vt:lpstr>
      <vt:lpstr>REFERENCES</vt:lpstr>
      <vt:lpstr>REFERENCES</vt:lpstr>
      <vt:lpstr>THANK YOU FOR YOUR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Investigation of the Secondary School Students’ Level of Curiosity about Science Subjects depending on the Variables of Grade Level and Gender</dc:title>
  <dc:creator>Acer</dc:creator>
  <cp:lastModifiedBy>Funda VARNACI UZUN</cp:lastModifiedBy>
  <cp:revision>18</cp:revision>
  <dcterms:created xsi:type="dcterms:W3CDTF">2017-06-09T09:16:54Z</dcterms:created>
  <dcterms:modified xsi:type="dcterms:W3CDTF">2017-06-14T21:02:56Z</dcterms:modified>
</cp:coreProperties>
</file>